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r.mach" initials="pm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7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sl-SI" dirty="0" err="1" smtClean="0"/>
              <a:t>Click</a:t>
            </a:r>
            <a:r>
              <a:rPr lang="sl-SI" dirty="0" smtClean="0"/>
              <a:t> to Enter </a:t>
            </a:r>
            <a:r>
              <a:rPr lang="sl-SI" dirty="0" err="1" smtClean="0"/>
              <a:t>Presentation</a:t>
            </a:r>
            <a:r>
              <a:rPr lang="sl-SI" dirty="0" smtClean="0"/>
              <a:t> </a:t>
            </a:r>
            <a:r>
              <a:rPr lang="sl-SI" dirty="0" err="1" smtClean="0"/>
              <a:t>Title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dirty="0" err="1" smtClean="0"/>
              <a:t>Click</a:t>
            </a:r>
            <a:r>
              <a:rPr lang="sl-SI" dirty="0" smtClean="0"/>
              <a:t> to enter </a:t>
            </a:r>
            <a:r>
              <a:rPr lang="sl-SI" dirty="0" err="1" smtClean="0"/>
              <a:t>Presenter</a:t>
            </a:r>
            <a:r>
              <a:rPr lang="sl-SI" dirty="0" smtClean="0"/>
              <a:t>’s name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3EF3B-6654-4638-A987-42B11920B98C}" type="datetimeFigureOut">
              <a:rPr lang="sl-SI" smtClean="0"/>
              <a:pPr/>
              <a:t>5.11.2011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5292-95F4-41EF-87A5-A5167EFD9866}" type="slidenum">
              <a:rPr lang="sl-SI" smtClean="0"/>
              <a:pPr/>
              <a:t>‹#›</a:t>
            </a:fld>
            <a:endParaRPr lang="sl-SI"/>
          </a:p>
        </p:txBody>
      </p:sp>
      <p:pic>
        <p:nvPicPr>
          <p:cNvPr id="7" name="Picture 2"/>
          <p:cNvPicPr>
            <a:picLocks noChangeArrowheads="1"/>
          </p:cNvPicPr>
          <p:nvPr userDrawn="1"/>
        </p:nvPicPr>
        <p:blipFill>
          <a:blip r:embed="rId2" cstate="print"/>
          <a:srcRect l="15729" t="39371" b="29527"/>
          <a:stretch>
            <a:fillRect/>
          </a:stretch>
        </p:blipFill>
        <p:spPr bwMode="auto">
          <a:xfrm>
            <a:off x="0" y="6229350"/>
            <a:ext cx="9144000" cy="1524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pic>
        <p:nvPicPr>
          <p:cNvPr id="13314" name="Picture 2" descr="http://t3.gstatic.com/images?q=tbn:ANd9GcR1W9bs0EVKFEj1N9XNdoVcoKu6EBxVbYKDEpo-SAjI_k3quPGBMw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12168" cy="1395848"/>
          </a:xfrm>
          <a:prstGeom prst="rect">
            <a:avLst/>
          </a:prstGeom>
          <a:noFill/>
        </p:spPr>
      </p:pic>
      <p:pic>
        <p:nvPicPr>
          <p:cNvPr id="13316" name="Picture 4" descr="http://t0.gstatic.com/images?q=tbn:ANd9GcQnQx14C4LG2AxQoE2EGlWLF6N2oDkX59mkmPXi5DcrZlqVda5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56376" y="124991"/>
            <a:ext cx="1068643" cy="1155470"/>
          </a:xfrm>
          <a:prstGeom prst="rect">
            <a:avLst/>
          </a:prstGeom>
          <a:noFill/>
        </p:spPr>
      </p:pic>
      <p:sp>
        <p:nvSpPr>
          <p:cNvPr id="11" name="PoljeZBesedilom 10"/>
          <p:cNvSpPr txBox="1"/>
          <p:nvPr userDrawn="1"/>
        </p:nvSpPr>
        <p:spPr>
          <a:xfrm>
            <a:off x="0" y="54868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 </a:t>
            </a:r>
            <a:r>
              <a:rPr lang="sl-SI" b="1" dirty="0" err="1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</a:t>
            </a:r>
            <a:r>
              <a:rPr lang="sl-SI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TD Seminar Zakopane 4.-6.11.2011</a:t>
            </a:r>
            <a:endParaRPr lang="sl-SI" b="1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sl-SI" dirty="0" err="1" smtClean="0"/>
              <a:t>Click</a:t>
            </a:r>
            <a:r>
              <a:rPr lang="sl-SI" dirty="0" smtClean="0"/>
              <a:t> to Enter </a:t>
            </a:r>
            <a:r>
              <a:rPr lang="sl-SI" dirty="0" err="1" smtClean="0"/>
              <a:t>Slide</a:t>
            </a:r>
            <a:r>
              <a:rPr lang="sl-SI" dirty="0" smtClean="0"/>
              <a:t> </a:t>
            </a:r>
            <a:r>
              <a:rPr lang="sl-SI" dirty="0" err="1" smtClean="0"/>
              <a:t>Title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l-SI" dirty="0" err="1" smtClean="0"/>
              <a:t>Click</a:t>
            </a:r>
            <a:r>
              <a:rPr lang="sl-SI" dirty="0" smtClean="0"/>
              <a:t> to enter </a:t>
            </a:r>
            <a:r>
              <a:rPr lang="sl-SI" dirty="0" err="1" smtClean="0"/>
              <a:t>slide</a:t>
            </a:r>
            <a:r>
              <a:rPr lang="sl-SI" dirty="0" smtClean="0"/>
              <a:t> </a:t>
            </a:r>
            <a:r>
              <a:rPr lang="sl-SI" dirty="0" err="1" smtClean="0"/>
              <a:t>content</a:t>
            </a:r>
            <a:endParaRPr lang="sl-SI" dirty="0" smtClean="0"/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3EF3B-6654-4638-A987-42B11920B98C}" type="datetimeFigureOut">
              <a:rPr lang="sl-SI" smtClean="0"/>
              <a:pPr/>
              <a:t>5.11.2011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b="1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5292-95F4-41EF-87A5-A5167EFD986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l-SI" dirty="0" err="1" smtClean="0"/>
              <a:t>Click</a:t>
            </a:r>
            <a:r>
              <a:rPr lang="sl-SI" dirty="0" smtClean="0"/>
              <a:t> to Enter </a:t>
            </a:r>
            <a:r>
              <a:rPr lang="sl-SI" dirty="0" err="1" smtClean="0"/>
              <a:t>Slide</a:t>
            </a:r>
            <a:r>
              <a:rPr lang="sl-SI" dirty="0" smtClean="0"/>
              <a:t> </a:t>
            </a:r>
            <a:r>
              <a:rPr lang="sl-SI" dirty="0" err="1" smtClean="0"/>
              <a:t>Title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dirty="0" err="1" smtClean="0"/>
              <a:t>Click</a:t>
            </a:r>
            <a:r>
              <a:rPr lang="sl-SI" dirty="0" smtClean="0"/>
              <a:t> to enter </a:t>
            </a:r>
            <a:r>
              <a:rPr lang="sl-SI" dirty="0" err="1" smtClean="0"/>
              <a:t>slide</a:t>
            </a:r>
            <a:r>
              <a:rPr lang="sl-SI" dirty="0" smtClean="0"/>
              <a:t> </a:t>
            </a:r>
            <a:r>
              <a:rPr lang="sl-SI" dirty="0" err="1" smtClean="0"/>
              <a:t>content</a:t>
            </a:r>
            <a:endParaRPr lang="sl-SI" dirty="0" smtClean="0"/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dirty="0" err="1" smtClean="0"/>
              <a:t>Click</a:t>
            </a:r>
            <a:r>
              <a:rPr lang="sl-SI" dirty="0" smtClean="0"/>
              <a:t> to enter </a:t>
            </a:r>
            <a:r>
              <a:rPr lang="sl-SI" dirty="0" err="1" smtClean="0"/>
              <a:t>slide</a:t>
            </a:r>
            <a:r>
              <a:rPr lang="sl-SI" dirty="0" smtClean="0"/>
              <a:t> </a:t>
            </a:r>
            <a:r>
              <a:rPr lang="sl-SI" dirty="0" err="1" smtClean="0"/>
              <a:t>content</a:t>
            </a:r>
            <a:endParaRPr lang="sl-SI" dirty="0" smtClean="0"/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  <a:endParaRPr lang="sl-SI" dirty="0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3EF3B-6654-4638-A987-42B11920B98C}" type="datetimeFigureOut">
              <a:rPr lang="sl-SI" smtClean="0"/>
              <a:pPr/>
              <a:t>5.11.2011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 </a:t>
            </a:r>
            <a:r>
              <a:rPr lang="sl-SI" b="1" dirty="0" err="1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</a:t>
            </a:r>
            <a:r>
              <a:rPr lang="sl-SI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TD Seminar Zakopane 4.-6.11.2011</a:t>
            </a:r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5292-95F4-41EF-87A5-A5167EFD986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dirty="0" err="1" smtClean="0"/>
              <a:t>Click</a:t>
            </a:r>
            <a:r>
              <a:rPr lang="sl-SI" dirty="0" smtClean="0"/>
              <a:t> to Enter </a:t>
            </a:r>
            <a:r>
              <a:rPr lang="sl-SI" dirty="0" err="1" smtClean="0"/>
              <a:t>Slide</a:t>
            </a:r>
            <a:r>
              <a:rPr lang="sl-SI" dirty="0" smtClean="0"/>
              <a:t> </a:t>
            </a:r>
            <a:r>
              <a:rPr lang="sl-SI" dirty="0" err="1" smtClean="0"/>
              <a:t>Title</a:t>
            </a:r>
            <a:endParaRPr lang="sl-SI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 err="1" smtClean="0"/>
              <a:t>Click</a:t>
            </a:r>
            <a:r>
              <a:rPr lang="sl-SI" dirty="0" smtClean="0"/>
              <a:t> to enter </a:t>
            </a:r>
            <a:r>
              <a:rPr lang="sl-SI" dirty="0" err="1" smtClean="0"/>
              <a:t>slide</a:t>
            </a:r>
            <a:r>
              <a:rPr lang="sl-SI" dirty="0" smtClean="0"/>
              <a:t> </a:t>
            </a:r>
            <a:r>
              <a:rPr lang="sl-SI" dirty="0" err="1" smtClean="0"/>
              <a:t>content</a:t>
            </a:r>
            <a:endParaRPr lang="sl-SI" dirty="0" smtClean="0"/>
          </a:p>
        </p:txBody>
      </p:sp>
      <p:sp>
        <p:nvSpPr>
          <p:cNvPr id="4" name="Ograda vsebine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dirty="0" err="1" smtClean="0"/>
              <a:t>Click</a:t>
            </a:r>
            <a:r>
              <a:rPr lang="sl-SI" dirty="0" smtClean="0"/>
              <a:t> to enter </a:t>
            </a:r>
            <a:r>
              <a:rPr lang="sl-SI" dirty="0" err="1" smtClean="0"/>
              <a:t>slide</a:t>
            </a:r>
            <a:r>
              <a:rPr lang="sl-SI" dirty="0" smtClean="0"/>
              <a:t> </a:t>
            </a:r>
            <a:r>
              <a:rPr lang="sl-SI" dirty="0" err="1" smtClean="0"/>
              <a:t>content</a:t>
            </a:r>
            <a:endParaRPr lang="sl-SI" dirty="0" smtClean="0"/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  <a:endParaRPr lang="sl-SI" dirty="0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 err="1" smtClean="0"/>
              <a:t>Click</a:t>
            </a:r>
            <a:r>
              <a:rPr lang="sl-SI" dirty="0" smtClean="0"/>
              <a:t> to enter </a:t>
            </a:r>
            <a:r>
              <a:rPr lang="sl-SI" dirty="0" err="1" smtClean="0"/>
              <a:t>slide</a:t>
            </a:r>
            <a:r>
              <a:rPr lang="sl-SI" dirty="0" smtClean="0"/>
              <a:t> </a:t>
            </a:r>
            <a:r>
              <a:rPr lang="sl-SI" dirty="0" err="1" smtClean="0"/>
              <a:t>content</a:t>
            </a:r>
            <a:endParaRPr lang="sl-SI" dirty="0" smtClean="0"/>
          </a:p>
        </p:txBody>
      </p:sp>
      <p:sp>
        <p:nvSpPr>
          <p:cNvPr id="6" name="Ograda vsebine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dirty="0" err="1" smtClean="0"/>
              <a:t>Click</a:t>
            </a:r>
            <a:r>
              <a:rPr lang="sl-SI" dirty="0" smtClean="0"/>
              <a:t> to enter </a:t>
            </a:r>
            <a:r>
              <a:rPr lang="sl-SI" dirty="0" err="1" smtClean="0"/>
              <a:t>slide</a:t>
            </a:r>
            <a:r>
              <a:rPr lang="sl-SI" dirty="0" smtClean="0"/>
              <a:t> </a:t>
            </a:r>
            <a:r>
              <a:rPr lang="sl-SI" dirty="0" err="1" smtClean="0"/>
              <a:t>content</a:t>
            </a:r>
            <a:endParaRPr lang="sl-SI" dirty="0" smtClean="0"/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  <a:endParaRPr lang="sl-SI" dirty="0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3EF3B-6654-4638-A987-42B11920B98C}" type="datetimeFigureOut">
              <a:rPr lang="sl-SI" smtClean="0"/>
              <a:pPr/>
              <a:t>5.11.2011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 </a:t>
            </a:r>
            <a:r>
              <a:rPr lang="sl-SI" b="1" dirty="0" err="1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</a:t>
            </a:r>
            <a:r>
              <a:rPr lang="sl-SI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TD Seminar Zakopane 4.-6.11.2011</a:t>
            </a:r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5292-95F4-41EF-87A5-A5167EFD986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l-SI" dirty="0" err="1" smtClean="0"/>
              <a:t>Click</a:t>
            </a:r>
            <a:r>
              <a:rPr lang="sl-SI" dirty="0" smtClean="0"/>
              <a:t> to Enter </a:t>
            </a:r>
            <a:r>
              <a:rPr lang="sl-SI" dirty="0" err="1" smtClean="0"/>
              <a:t>Slide</a:t>
            </a:r>
            <a:r>
              <a:rPr lang="sl-SI" dirty="0" smtClean="0"/>
              <a:t> </a:t>
            </a:r>
            <a:r>
              <a:rPr lang="sl-SI" dirty="0" err="1" smtClean="0"/>
              <a:t>Title</a:t>
            </a:r>
            <a:endParaRPr lang="sl-SI" dirty="0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3EF3B-6654-4638-A987-42B11920B98C}" type="datetimeFigureOut">
              <a:rPr lang="sl-SI" smtClean="0"/>
              <a:pPr/>
              <a:t>5.11.2011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 </a:t>
            </a:r>
            <a:r>
              <a:rPr lang="sl-SI" b="1" dirty="0" err="1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</a:t>
            </a:r>
            <a:r>
              <a:rPr lang="sl-SI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TD Seminar Zakopane 4.-6.11.2011</a:t>
            </a:r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5292-95F4-41EF-87A5-A5167EFD986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dirty="0" err="1" smtClean="0"/>
              <a:t>Click</a:t>
            </a:r>
            <a:r>
              <a:rPr lang="sl-SI" dirty="0" smtClean="0"/>
              <a:t> to enter </a:t>
            </a:r>
            <a:r>
              <a:rPr lang="sl-SI" dirty="0" err="1" smtClean="0"/>
              <a:t>Slide</a:t>
            </a:r>
            <a:r>
              <a:rPr lang="sl-SI" dirty="0" smtClean="0"/>
              <a:t> </a:t>
            </a:r>
            <a:r>
              <a:rPr lang="sl-SI" dirty="0" err="1" smtClean="0"/>
              <a:t>Title</a:t>
            </a:r>
            <a:r>
              <a:rPr lang="sl-SI" dirty="0" smtClean="0"/>
              <a:t> </a:t>
            </a:r>
            <a:endParaRPr lang="sl-SI" dirty="0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dirty="0" err="1" smtClean="0"/>
              <a:t>Click</a:t>
            </a:r>
            <a:r>
              <a:rPr lang="sl-SI" dirty="0" smtClean="0"/>
              <a:t> to enter </a:t>
            </a:r>
            <a:r>
              <a:rPr lang="sl-SI" dirty="0" err="1" smtClean="0"/>
              <a:t>contents</a:t>
            </a:r>
            <a:endParaRPr lang="sl-SI" dirty="0" smtClean="0"/>
          </a:p>
          <a:p>
            <a:pPr lvl="1"/>
            <a:r>
              <a:rPr lang="sl-SI" dirty="0" err="1" smtClean="0"/>
              <a:t>Level</a:t>
            </a:r>
            <a:r>
              <a:rPr lang="sl-SI" dirty="0" smtClean="0"/>
              <a:t> 2</a:t>
            </a:r>
          </a:p>
          <a:p>
            <a:pPr lvl="2"/>
            <a:r>
              <a:rPr lang="sl-SI" dirty="0" err="1" smtClean="0"/>
              <a:t>Level</a:t>
            </a:r>
            <a:r>
              <a:rPr lang="sl-SI" dirty="0" smtClean="0"/>
              <a:t> 3</a:t>
            </a:r>
          </a:p>
          <a:p>
            <a:pPr lvl="3"/>
            <a:r>
              <a:rPr lang="sl-SI" dirty="0" err="1" smtClean="0"/>
              <a:t>Level</a:t>
            </a:r>
            <a:r>
              <a:rPr lang="sl-SI" dirty="0" smtClean="0"/>
              <a:t> 4</a:t>
            </a:r>
          </a:p>
          <a:p>
            <a:pPr lvl="4"/>
            <a:r>
              <a:rPr lang="sl-SI" dirty="0" err="1" smtClean="0"/>
              <a:t>Level</a:t>
            </a:r>
            <a:r>
              <a:rPr lang="sl-SI" dirty="0" smtClean="0"/>
              <a:t> 5</a:t>
            </a:r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3EF3B-6654-4638-A987-42B11920B98C}" type="datetimeFigureOut">
              <a:rPr lang="sl-SI" smtClean="0"/>
              <a:pPr/>
              <a:t>5.11.2011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E5292-95F4-41EF-87A5-A5167EFD9866}" type="slidenum">
              <a:rPr lang="sl-SI" smtClean="0"/>
              <a:pPr/>
              <a:t>‹#›</a:t>
            </a:fld>
            <a:endParaRPr lang="sl-SI"/>
          </a:p>
        </p:txBody>
      </p:sp>
      <p:pic>
        <p:nvPicPr>
          <p:cNvPr id="7" name="Picture 2"/>
          <p:cNvPicPr>
            <a:picLocks noChangeArrowheads="1"/>
          </p:cNvPicPr>
          <p:nvPr userDrawn="1"/>
        </p:nvPicPr>
        <p:blipFill>
          <a:blip r:embed="rId7" cstate="print"/>
          <a:srcRect l="15729" t="39371" b="29527"/>
          <a:stretch>
            <a:fillRect/>
          </a:stretch>
        </p:blipFill>
        <p:spPr bwMode="auto">
          <a:xfrm>
            <a:off x="0" y="6156920"/>
            <a:ext cx="9144000" cy="1524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cxnSp>
        <p:nvCxnSpPr>
          <p:cNvPr id="8" name="Connecteur droit 8"/>
          <p:cNvCxnSpPr/>
          <p:nvPr userDrawn="1"/>
        </p:nvCxnSpPr>
        <p:spPr>
          <a:xfrm>
            <a:off x="0" y="1484784"/>
            <a:ext cx="9144000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ravokotnik 8"/>
          <p:cNvSpPr/>
          <p:nvPr userDrawn="1"/>
        </p:nvSpPr>
        <p:spPr>
          <a:xfrm>
            <a:off x="3131840" y="6381328"/>
            <a:ext cx="282930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1200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 </a:t>
            </a:r>
            <a:r>
              <a:rPr lang="sl-SI" sz="1200" b="1" dirty="0" err="1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</a:t>
            </a:r>
            <a:r>
              <a:rPr lang="sl-SI" sz="1200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TD Seminar Zakopane 4.-6.11.2011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Competition Control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tx1"/>
                </a:solidFill>
              </a:rPr>
              <a:t>Petr Mach</a:t>
            </a:r>
            <a:endParaRPr lang="sl-SI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TCM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Autofit/>
          </a:bodyPr>
          <a:lstStyle/>
          <a:p>
            <a:pPr lvl="0"/>
            <a:r>
              <a:rPr lang="en-US" sz="2400" dirty="0" smtClean="0"/>
              <a:t>before race (usually one day before race – exception in individual sprint)</a:t>
            </a:r>
          </a:p>
          <a:p>
            <a:pPr lvl="0"/>
            <a:r>
              <a:rPr lang="en-US" sz="2400" dirty="0" smtClean="0"/>
              <a:t>all information about race</a:t>
            </a:r>
          </a:p>
          <a:p>
            <a:pPr lvl="0"/>
            <a:r>
              <a:rPr lang="en-US" sz="2400" dirty="0" smtClean="0"/>
              <a:t>possibility for jury to share late news with teams</a:t>
            </a:r>
          </a:p>
          <a:p>
            <a:pPr lvl="0"/>
            <a:r>
              <a:rPr lang="en-US" sz="2400" dirty="0" smtClean="0"/>
              <a:t>must be clear, short, simple</a:t>
            </a:r>
          </a:p>
          <a:p>
            <a:pPr lvl="0"/>
            <a:r>
              <a:rPr lang="en-US" sz="2400" dirty="0" smtClean="0"/>
              <a:t>always minutes (or print presentation)</a:t>
            </a:r>
          </a:p>
          <a:p>
            <a:pPr lvl="0"/>
            <a:r>
              <a:rPr lang="en-US" sz="2400" dirty="0" smtClean="0"/>
              <a:t>always roll-call</a:t>
            </a:r>
          </a:p>
          <a:p>
            <a:pPr lvl="0"/>
            <a:r>
              <a:rPr lang="en-US" sz="2400" dirty="0" smtClean="0"/>
              <a:t>printed most important things – distribute to every team ASAP after TCM</a:t>
            </a:r>
          </a:p>
          <a:p>
            <a:pPr>
              <a:spcBef>
                <a:spcPts val="0"/>
              </a:spcBef>
            </a:pPr>
            <a:endParaRPr lang="en-US" sz="18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Competition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Autofit/>
          </a:bodyPr>
          <a:lstStyle/>
          <a:p>
            <a:pPr lvl="0"/>
            <a:r>
              <a:rPr lang="en-US" sz="2400" dirty="0" smtClean="0"/>
              <a:t>distribution of the duties and positions during the race</a:t>
            </a:r>
          </a:p>
          <a:p>
            <a:pPr lvl="0"/>
            <a:r>
              <a:rPr lang="en-US" sz="2400" dirty="0" smtClean="0"/>
              <a:t>clarify communication – how, when, backup plan</a:t>
            </a:r>
          </a:p>
          <a:p>
            <a:pPr lvl="0"/>
            <a:r>
              <a:rPr lang="en-US" sz="2400" dirty="0" smtClean="0"/>
              <a:t>flow of information  - from/to referees, course guards, timing, etc.</a:t>
            </a:r>
          </a:p>
          <a:p>
            <a:pPr lvl="0"/>
            <a:r>
              <a:rPr lang="en-US" sz="2400" dirty="0" smtClean="0"/>
              <a:t>what to do – unexpected events, cases, backup plans</a:t>
            </a:r>
          </a:p>
          <a:p>
            <a:pPr lvl="0"/>
            <a:r>
              <a:rPr lang="en-US" sz="2400" dirty="0" smtClean="0"/>
              <a:t>after competition – summary, problems, incidents, …</a:t>
            </a:r>
          </a:p>
          <a:p>
            <a:pPr lvl="0"/>
            <a:r>
              <a:rPr lang="en-US" sz="2400" dirty="0" smtClean="0"/>
              <a:t>results check – FIS points, FIS codes, sanctioned athletes, …</a:t>
            </a:r>
          </a:p>
          <a:p>
            <a:pPr lvl="0"/>
            <a:r>
              <a:rPr lang="en-US" sz="2400" dirty="0" smtClean="0"/>
              <a:t>how control – video, photo, protocol, witnesses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Equipment Control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/>
              <a:t>SPECIFICATIONS </a:t>
            </a:r>
            <a:r>
              <a:rPr lang="en-US" sz="2400" dirty="0" smtClean="0"/>
              <a:t>FOR COMPETITION </a:t>
            </a:r>
            <a:r>
              <a:rPr lang="en-US" sz="2400" dirty="0" smtClean="0"/>
              <a:t>EQUIPMENT </a:t>
            </a:r>
            <a:r>
              <a:rPr lang="en-US" sz="2400" dirty="0" smtClean="0"/>
              <a:t>AND COMMERCIAL MARKINGS – on FIS web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Equipment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skis (height – 100 mm), both the same, min. 750 g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2 poles, &lt; height, no telescopic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Advertising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body – 400 cm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, single = 100 cm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, no </a:t>
            </a:r>
            <a:r>
              <a:rPr lang="en-US" sz="2000" dirty="0" err="1" smtClean="0"/>
              <a:t>alkohol</a:t>
            </a:r>
            <a:r>
              <a:rPr lang="en-US" sz="2000" dirty="0" smtClean="0"/>
              <a:t>, no </a:t>
            </a:r>
            <a:r>
              <a:rPr lang="en-US" sz="2000" dirty="0" err="1" smtClean="0"/>
              <a:t>tabac</a:t>
            </a:r>
            <a:endParaRPr lang="en-US" sz="2000" dirty="0" smtClean="0"/>
          </a:p>
          <a:p>
            <a:pPr lvl="1">
              <a:spcBef>
                <a:spcPts val="0"/>
              </a:spcBef>
            </a:pPr>
            <a:r>
              <a:rPr lang="en-US" sz="2000" dirty="0" err="1" smtClean="0"/>
              <a:t>rollneck</a:t>
            </a:r>
            <a:r>
              <a:rPr lang="en-US" sz="2000" dirty="0" smtClean="0"/>
              <a:t> +20 cm</a:t>
            </a:r>
            <a:r>
              <a:rPr lang="en-US" sz="2000" baseline="30000" dirty="0" smtClean="0"/>
              <a:t>2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gloves – 15 cm</a:t>
            </a:r>
            <a:r>
              <a:rPr lang="en-US" sz="2000" baseline="30000" dirty="0" smtClean="0"/>
              <a:t>2</a:t>
            </a:r>
            <a:endParaRPr lang="en-US" sz="2000" dirty="0" smtClean="0"/>
          </a:p>
          <a:p>
            <a:pPr lvl="1">
              <a:spcBef>
                <a:spcPts val="0"/>
              </a:spcBef>
            </a:pPr>
            <a:r>
              <a:rPr lang="en-US" sz="2000" dirty="0" smtClean="0"/>
              <a:t>measuring (un-stretched)</a:t>
            </a:r>
          </a:p>
          <a:p>
            <a:pPr>
              <a:spcBef>
                <a:spcPts val="0"/>
              </a:spcBef>
            </a:pPr>
            <a:endParaRPr lang="en-US" sz="2400" dirty="0" smtClean="0"/>
          </a:p>
          <a:p>
            <a:pPr>
              <a:spcBef>
                <a:spcPts val="0"/>
              </a:spcBef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Equipment Control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/>
              <a:t>SPECIFICATIONS </a:t>
            </a:r>
            <a:r>
              <a:rPr lang="en-US" sz="2400" dirty="0" smtClean="0"/>
              <a:t>FOR COMPETITION </a:t>
            </a:r>
            <a:r>
              <a:rPr lang="en-US" sz="2400" dirty="0" smtClean="0"/>
              <a:t>EQUIPMENT </a:t>
            </a:r>
            <a:r>
              <a:rPr lang="en-US" sz="2400" dirty="0" smtClean="0"/>
              <a:t>AND COMMERCIAL MARKINGS – on FIS web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Equipment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skis (height – 100 mm), both the same, min. 750 g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2 poles, &lt; height, no telescopic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Advertising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body – 400 cm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, single = 100 cm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, no </a:t>
            </a:r>
            <a:r>
              <a:rPr lang="en-US" sz="2000" dirty="0" err="1" smtClean="0"/>
              <a:t>alkohol</a:t>
            </a:r>
            <a:r>
              <a:rPr lang="en-US" sz="2000" dirty="0" smtClean="0"/>
              <a:t>, no </a:t>
            </a:r>
            <a:r>
              <a:rPr lang="en-US" sz="2000" dirty="0" err="1" smtClean="0"/>
              <a:t>tabac</a:t>
            </a:r>
            <a:endParaRPr lang="en-US" sz="2000" dirty="0" smtClean="0"/>
          </a:p>
          <a:p>
            <a:pPr lvl="1">
              <a:spcBef>
                <a:spcPts val="0"/>
              </a:spcBef>
            </a:pPr>
            <a:r>
              <a:rPr lang="en-US" sz="2000" dirty="0" err="1" smtClean="0"/>
              <a:t>rollneck</a:t>
            </a:r>
            <a:r>
              <a:rPr lang="en-US" sz="2000" dirty="0" smtClean="0"/>
              <a:t> +20 cm</a:t>
            </a:r>
            <a:r>
              <a:rPr lang="en-US" sz="2000" baseline="30000" dirty="0" smtClean="0"/>
              <a:t>2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gloves – 15 cm</a:t>
            </a:r>
            <a:r>
              <a:rPr lang="en-US" sz="2000" baseline="30000" dirty="0" smtClean="0"/>
              <a:t>2</a:t>
            </a:r>
            <a:endParaRPr lang="en-US" sz="2000" dirty="0" smtClean="0"/>
          </a:p>
          <a:p>
            <a:pPr lvl="1">
              <a:spcBef>
                <a:spcPts val="0"/>
              </a:spcBef>
            </a:pPr>
            <a:r>
              <a:rPr lang="en-US" sz="2000" dirty="0" smtClean="0"/>
              <a:t>measuring (un-stretched)</a:t>
            </a:r>
          </a:p>
          <a:p>
            <a:pPr>
              <a:spcBef>
                <a:spcPts val="0"/>
              </a:spcBef>
            </a:pPr>
            <a:endParaRPr lang="en-US" sz="2400" dirty="0" smtClean="0"/>
          </a:p>
          <a:p>
            <a:pPr>
              <a:spcBef>
                <a:spcPts val="0"/>
              </a:spcBef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Competence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/>
              <a:t>TD – divide competence inside Jury</a:t>
            </a:r>
          </a:p>
          <a:p>
            <a:pPr lvl="1">
              <a:spcBef>
                <a:spcPts val="0"/>
              </a:spcBef>
            </a:pPr>
            <a:r>
              <a:rPr lang="en-US" sz="2000" dirty="0" err="1" smtClean="0"/>
              <a:t>CoC</a:t>
            </a:r>
            <a:r>
              <a:rPr lang="en-US" sz="2000" dirty="0" smtClean="0"/>
              <a:t> – referees, course controls, passing control, technique control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one Jury member – video check, problematic cases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one Jury member – course, problematic places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one Jury member – stadium, start, finish</a:t>
            </a:r>
            <a:endParaRPr lang="en-US" sz="1600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Special cases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sprint – finish, video check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relay, team sprint – change zone</a:t>
            </a:r>
          </a:p>
          <a:p>
            <a:pPr lvl="1">
              <a:spcBef>
                <a:spcPts val="0"/>
              </a:spcBef>
            </a:pPr>
            <a:r>
              <a:rPr lang="en-US" sz="2000" dirty="0" err="1" smtClean="0"/>
              <a:t>skiathlon</a:t>
            </a:r>
            <a:r>
              <a:rPr lang="en-US" sz="2000" dirty="0" smtClean="0"/>
              <a:t> – boxes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distance races – boxes, refreshment zones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coaching zones</a:t>
            </a:r>
          </a:p>
          <a:p>
            <a:pPr>
              <a:spcBef>
                <a:spcPts val="0"/>
              </a:spcBef>
            </a:pPr>
            <a:endParaRPr lang="en-US" sz="2400" dirty="0" smtClean="0"/>
          </a:p>
          <a:p>
            <a:pPr>
              <a:spcBef>
                <a:spcPts val="0"/>
              </a:spcBef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sz="20000" b="1" dirty="0" smtClean="0"/>
              <a:t>?</a:t>
            </a:r>
            <a:endParaRPr lang="en-US" sz="20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Rules – overview</a:t>
            </a:r>
          </a:p>
          <a:p>
            <a:r>
              <a:rPr lang="en-US" dirty="0" smtClean="0"/>
              <a:t>Entries</a:t>
            </a:r>
          </a:p>
          <a:p>
            <a:r>
              <a:rPr lang="en-US" dirty="0" smtClean="0"/>
              <a:t>Course control</a:t>
            </a:r>
          </a:p>
          <a:p>
            <a:r>
              <a:rPr lang="en-US" dirty="0" smtClean="0"/>
              <a:t>Jury duties in the competition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</a:t>
            </a:r>
            <a:endParaRPr lang="en-US" dirty="0"/>
          </a:p>
        </p:txBody>
      </p:sp>
      <p:sp>
        <p:nvSpPr>
          <p:cNvPr id="4" name="Ograda vsebine 6"/>
          <p:cNvSpPr txBox="1">
            <a:spLocks/>
          </p:cNvSpPr>
          <p:nvPr/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ICR 2xx</a:t>
            </a:r>
            <a:endParaRPr lang="en-US" sz="2800" dirty="0" smtClean="0"/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Commercial markings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Doping control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ICR 30x (section A)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 smtClean="0"/>
              <a:t>Competition Officials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 smtClean="0"/>
              <a:t>Jury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ICR 33x (section C)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 smtClean="0"/>
              <a:t>Competitors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 smtClean="0"/>
              <a:t>Competition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Equipment control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Ograda vsebine 5"/>
          <p:cNvSpPr txBox="1">
            <a:spLocks/>
          </p:cNvSpPr>
          <p:nvPr/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ICR violation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351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Start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314.1.1 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Technique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340.x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Following marked course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Help from others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Ski Exchange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Obstructions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Corridors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341.x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Behaviour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officials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376.8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Relay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exchange</a:t>
            </a: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2" indent="-2286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400" dirty="0" smtClean="0"/>
              <a:t>… </a:t>
            </a:r>
            <a:r>
              <a:rPr lang="cs-CZ" sz="2400" dirty="0" err="1" smtClean="0"/>
              <a:t>and</a:t>
            </a:r>
            <a:r>
              <a:rPr lang="cs-CZ" sz="2400" dirty="0" smtClean="0"/>
              <a:t> more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Entries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000" dirty="0" smtClean="0"/>
              <a:t>Organizer – Official FIS entry forms to all relevant Nations; electronic or paper – all necessary information</a:t>
            </a:r>
          </a:p>
          <a:p>
            <a:pPr>
              <a:spcBef>
                <a:spcPts val="0"/>
              </a:spcBef>
            </a:pPr>
            <a:r>
              <a:rPr lang="cs-CZ" sz="2000" dirty="0" smtClean="0"/>
              <a:t>C</a:t>
            </a:r>
            <a:r>
              <a:rPr lang="en-US" sz="2000" dirty="0" smtClean="0"/>
              <a:t>heck</a:t>
            </a:r>
            <a:r>
              <a:rPr lang="en-US" sz="2000" dirty="0" smtClean="0"/>
              <a:t>: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Valid FIS codes (active)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Competitions with limited attendance (check quota or/and correct number of FIS points)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Check if OC has updated FIS pts list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An online registration process should also be provided (usually for  WC and higher)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Official entries – to competition secretary 2 hours before TCM  - Forms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Starting order – different ways 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groups – last results, info from teams, seeded group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points – interval start, mass start, individual sprint qualification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handicap start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Reserves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Autofit/>
          </a:bodyPr>
          <a:lstStyle/>
          <a:p>
            <a:r>
              <a:rPr lang="en-US" sz="2400" dirty="0" smtClean="0"/>
              <a:t>OWG,WSC,WC</a:t>
            </a:r>
            <a:r>
              <a:rPr lang="en-US" sz="2000" dirty="0" smtClean="0"/>
              <a:t> (also COC!)</a:t>
            </a:r>
          </a:p>
          <a:p>
            <a:pPr lvl="1"/>
            <a:r>
              <a:rPr lang="en-US" sz="2000" dirty="0" smtClean="0"/>
              <a:t>After draw  – substitute only due to force majeure – Jury permission (</a:t>
            </a:r>
            <a:r>
              <a:rPr lang="en-US" sz="2000" dirty="0" err="1" smtClean="0"/>
              <a:t>Antidoping</a:t>
            </a:r>
            <a:r>
              <a:rPr lang="en-US" sz="2000" dirty="0" smtClean="0"/>
              <a:t>!)</a:t>
            </a:r>
          </a:p>
          <a:p>
            <a:pPr lvl="1"/>
            <a:r>
              <a:rPr lang="en-US" sz="2000" dirty="0" smtClean="0"/>
              <a:t>Mass start – 2 hours before start, position according FIS points of substitute, position between starting positions, original bib</a:t>
            </a:r>
          </a:p>
          <a:p>
            <a:pPr lvl="1"/>
            <a:r>
              <a:rPr lang="en-US" sz="2000" dirty="0" smtClean="0"/>
              <a:t>Interval start – Jury determines start position</a:t>
            </a:r>
          </a:p>
          <a:p>
            <a:pPr lvl="1"/>
            <a:r>
              <a:rPr lang="en-US" sz="2000" dirty="0" smtClean="0"/>
              <a:t>Relay – 2 hours before TCM – members + order; after only force majeure – like mass start</a:t>
            </a:r>
          </a:p>
          <a:p>
            <a:pPr lvl="1"/>
            <a:r>
              <a:rPr lang="en-US" sz="2000" dirty="0" smtClean="0"/>
              <a:t>Team sprint – change 2 hours before start, last position (original position – empty)</a:t>
            </a:r>
          </a:p>
          <a:p>
            <a:pPr lvl="1"/>
            <a:r>
              <a:rPr lang="en-US" sz="2000" dirty="0" smtClean="0"/>
              <a:t>No late entries</a:t>
            </a:r>
          </a:p>
          <a:p>
            <a:pPr>
              <a:spcBef>
                <a:spcPts val="0"/>
              </a:spcBef>
            </a:pPr>
            <a:endParaRPr lang="en-US" sz="28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Reserves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Autofit/>
          </a:bodyPr>
          <a:lstStyle/>
          <a:p>
            <a:r>
              <a:rPr lang="en-US" sz="2800" dirty="0" smtClean="0"/>
              <a:t>Other competitions</a:t>
            </a:r>
            <a:endParaRPr lang="cs-CZ" sz="2800" dirty="0" smtClean="0"/>
          </a:p>
          <a:p>
            <a:pPr lvl="1"/>
            <a:r>
              <a:rPr lang="en-US" sz="2000" dirty="0" smtClean="0"/>
              <a:t>Jury can give permission – special consideration</a:t>
            </a:r>
            <a:endParaRPr lang="cs-CZ" sz="2000" dirty="0" smtClean="0"/>
          </a:p>
          <a:p>
            <a:pPr lvl="1"/>
            <a:r>
              <a:rPr lang="en-US" sz="2000" dirty="0" smtClean="0"/>
              <a:t>start time – no advantage for competitor</a:t>
            </a:r>
            <a:endParaRPr lang="cs-CZ" sz="2000" dirty="0" smtClean="0"/>
          </a:p>
          <a:p>
            <a:pPr lvl="1"/>
            <a:r>
              <a:rPr lang="en-US" sz="2000" dirty="0" smtClean="0"/>
              <a:t>more late entries – drawing</a:t>
            </a:r>
            <a:endParaRPr lang="cs-CZ" sz="2000" dirty="0" smtClean="0"/>
          </a:p>
          <a:p>
            <a:pPr lvl="1"/>
            <a:r>
              <a:rPr lang="en-US" sz="2000" dirty="0" smtClean="0"/>
              <a:t>Competitor on the starting list and cannot take part in the competition</a:t>
            </a:r>
            <a:endParaRPr lang="cs-CZ" sz="2000" dirty="0" smtClean="0"/>
          </a:p>
          <a:p>
            <a:pPr lvl="1"/>
            <a:r>
              <a:rPr lang="en-US" sz="2000" dirty="0" smtClean="0"/>
              <a:t>illness or other reasons</a:t>
            </a:r>
            <a:endParaRPr lang="cs-CZ" sz="2000" dirty="0" smtClean="0"/>
          </a:p>
          <a:p>
            <a:pPr lvl="1"/>
            <a:r>
              <a:rPr lang="en-US" sz="2000" dirty="0" smtClean="0"/>
              <a:t>to the competition secretary at latest 30 min. before the start</a:t>
            </a:r>
            <a:endParaRPr lang="cs-CZ" sz="2000" dirty="0" smtClean="0"/>
          </a:p>
          <a:p>
            <a:pPr lvl="1"/>
            <a:r>
              <a:rPr lang="en-US" sz="2000" dirty="0" smtClean="0"/>
              <a:t>doping control –still must be tested</a:t>
            </a:r>
            <a:endParaRPr lang="cs-CZ" sz="2000" dirty="0" smtClean="0"/>
          </a:p>
          <a:p>
            <a:pPr>
              <a:spcBef>
                <a:spcPts val="0"/>
              </a:spcBef>
            </a:pPr>
            <a:endParaRPr lang="en-US" sz="28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Control</a:t>
            </a:r>
            <a:r>
              <a:rPr lang="cs-CZ" dirty="0" smtClean="0"/>
              <a:t> on </a:t>
            </a:r>
            <a:r>
              <a:rPr lang="cs-CZ" dirty="0" err="1" smtClean="0"/>
              <a:t>course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Autofit/>
          </a:bodyPr>
          <a:lstStyle/>
          <a:p>
            <a:pPr lvl="0"/>
            <a:r>
              <a:rPr lang="en-US" sz="1800" dirty="0" smtClean="0"/>
              <a:t>5 minutes before the – all non-competitors no longer permitted to ski on the course – fixed locations beside the course and must stand without skis on</a:t>
            </a:r>
            <a:endParaRPr lang="cs-CZ" sz="1800" dirty="0" smtClean="0"/>
          </a:p>
          <a:p>
            <a:pPr lvl="0"/>
            <a:r>
              <a:rPr lang="en-US" sz="1800" dirty="0" smtClean="0"/>
              <a:t>intermediate times and information to competitors – run no more than 30 meters beside the competitors –no obstruction to competitors</a:t>
            </a:r>
            <a:endParaRPr lang="cs-CZ" sz="1800" dirty="0" smtClean="0"/>
          </a:p>
          <a:p>
            <a:pPr lvl="0"/>
            <a:r>
              <a:rPr lang="en-US" sz="1800" dirty="0" smtClean="0"/>
              <a:t>no wireless support connection between competitor and coach</a:t>
            </a:r>
            <a:endParaRPr lang="cs-CZ" sz="1800" dirty="0" smtClean="0"/>
          </a:p>
          <a:p>
            <a:pPr lvl="0"/>
            <a:r>
              <a:rPr lang="en-US" sz="1800" dirty="0" smtClean="0"/>
              <a:t>clean TV-coverage and safety reasons – parts of the competition course may be closed </a:t>
            </a:r>
            <a:endParaRPr lang="cs-CZ" sz="1800" dirty="0" smtClean="0"/>
          </a:p>
          <a:p>
            <a:pPr lvl="0"/>
            <a:r>
              <a:rPr lang="en-US" sz="1800" dirty="0" smtClean="0"/>
              <a:t>ski testing and warming up by competitors on parts of the competition course before and during the competition – Jury decided</a:t>
            </a:r>
            <a:endParaRPr lang="cs-CZ" sz="1800" dirty="0" smtClean="0"/>
          </a:p>
          <a:p>
            <a:pPr lvl="0"/>
            <a:r>
              <a:rPr lang="en-US" sz="1800" dirty="0" smtClean="0"/>
              <a:t>Wax testing and warming up on the ski competition course – in the course direction –safety of others on the course and the course preparation – no electronic timing devices</a:t>
            </a:r>
            <a:endParaRPr lang="cs-CZ" sz="1800" dirty="0" smtClean="0"/>
          </a:p>
          <a:p>
            <a:pPr lvl="0"/>
            <a:r>
              <a:rPr lang="en-US" sz="1800" dirty="0" smtClean="0"/>
              <a:t>If required –special regulations by TD</a:t>
            </a:r>
            <a:endParaRPr lang="cs-CZ" sz="1800" dirty="0" smtClean="0"/>
          </a:p>
          <a:p>
            <a:pPr lvl="0"/>
            <a:r>
              <a:rPr lang="en-US" sz="1800" dirty="0" smtClean="0"/>
              <a:t>No ski marking (Jury can decide about ski marking – in advance)</a:t>
            </a:r>
            <a:endParaRPr lang="cs-CZ" sz="1800" dirty="0" smtClean="0"/>
          </a:p>
          <a:p>
            <a:pPr>
              <a:spcBef>
                <a:spcPts val="0"/>
              </a:spcBef>
            </a:pPr>
            <a:endParaRPr lang="en-US" sz="18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Jury procedures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Autofit/>
          </a:bodyPr>
          <a:lstStyle/>
          <a:p>
            <a:pPr lvl="0"/>
            <a:r>
              <a:rPr lang="en-US" sz="2800" dirty="0" smtClean="0"/>
              <a:t>Key jury duties and jury main procedures</a:t>
            </a:r>
          </a:p>
          <a:p>
            <a:pPr lvl="1"/>
            <a:r>
              <a:rPr lang="en-US" sz="2000" dirty="0" smtClean="0"/>
              <a:t>jury meetings</a:t>
            </a:r>
          </a:p>
          <a:p>
            <a:pPr lvl="1"/>
            <a:r>
              <a:rPr lang="en-US" sz="2000" dirty="0" smtClean="0"/>
              <a:t>team captain meeting</a:t>
            </a:r>
          </a:p>
          <a:p>
            <a:pPr lvl="1"/>
            <a:r>
              <a:rPr lang="en-US" sz="2000" dirty="0" smtClean="0"/>
              <a:t>stadium, course, start, finish</a:t>
            </a:r>
          </a:p>
          <a:p>
            <a:pPr lvl="1"/>
            <a:r>
              <a:rPr lang="en-US" sz="2000" dirty="0" smtClean="0"/>
              <a:t>equipment control</a:t>
            </a:r>
          </a:p>
          <a:p>
            <a:pPr lvl="1"/>
            <a:r>
              <a:rPr lang="en-US" sz="2000" dirty="0" smtClean="0"/>
              <a:t>protests, sanctions</a:t>
            </a:r>
          </a:p>
          <a:p>
            <a:pPr lvl="1"/>
            <a:r>
              <a:rPr lang="en-US" sz="2000" dirty="0" smtClean="0"/>
              <a:t>media, visitors, crowd control</a:t>
            </a:r>
            <a:endParaRPr lang="cs-CZ" sz="2000" dirty="0" smtClean="0"/>
          </a:p>
          <a:p>
            <a:pPr lvl="1"/>
            <a:endParaRPr lang="cs-CZ" sz="2000" dirty="0" smtClean="0"/>
          </a:p>
          <a:p>
            <a:r>
              <a:rPr lang="en-US" sz="2400" dirty="0" smtClean="0"/>
              <a:t>Key issue – work </a:t>
            </a:r>
            <a:r>
              <a:rPr lang="en-US" sz="2400" dirty="0" err="1" smtClean="0"/>
              <a:t>organisation</a:t>
            </a:r>
            <a:r>
              <a:rPr lang="en-US" sz="2400" dirty="0" smtClean="0"/>
              <a:t>, sharing duties</a:t>
            </a:r>
          </a:p>
          <a:p>
            <a:pPr>
              <a:spcBef>
                <a:spcPts val="0"/>
              </a:spcBef>
            </a:pPr>
            <a:endParaRPr lang="en-US" sz="18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Jury meetings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Autofit/>
          </a:bodyPr>
          <a:lstStyle/>
          <a:p>
            <a:pPr lvl="0"/>
            <a:r>
              <a:rPr lang="en-US" sz="2400" dirty="0" smtClean="0"/>
              <a:t>first meeting before official training</a:t>
            </a:r>
          </a:p>
          <a:p>
            <a:pPr lvl="0"/>
            <a:r>
              <a:rPr lang="en-US" sz="2400" dirty="0" smtClean="0"/>
              <a:t>TD can invite additional person – advisors, no vote</a:t>
            </a:r>
          </a:p>
          <a:p>
            <a:pPr lvl="0"/>
            <a:r>
              <a:rPr lang="en-US" sz="2400" dirty="0" smtClean="0"/>
              <a:t>it is necessary to make a MINUTES!</a:t>
            </a:r>
          </a:p>
          <a:p>
            <a:pPr lvl="1"/>
            <a:r>
              <a:rPr lang="en-US" sz="2000" dirty="0" smtClean="0"/>
              <a:t>everything important for the competition</a:t>
            </a:r>
          </a:p>
          <a:p>
            <a:pPr lvl="1"/>
            <a:r>
              <a:rPr lang="en-US" sz="2000" dirty="0" smtClean="0"/>
              <a:t>every protest, every sanction, every injury, …</a:t>
            </a:r>
          </a:p>
          <a:p>
            <a:pPr lvl="1"/>
            <a:r>
              <a:rPr lang="en-US" sz="2000" dirty="0" smtClean="0"/>
              <a:t>always date and time of all events</a:t>
            </a:r>
          </a:p>
          <a:p>
            <a:pPr lvl="1"/>
            <a:r>
              <a:rPr lang="en-US" sz="2000" dirty="0" smtClean="0"/>
              <a:t>every participant and every voting</a:t>
            </a:r>
            <a:endParaRPr lang="en-US" sz="2400" dirty="0" smtClean="0"/>
          </a:p>
          <a:p>
            <a:pPr lvl="0"/>
            <a:r>
              <a:rPr lang="en-US" sz="2400" dirty="0" smtClean="0"/>
              <a:t>not too often</a:t>
            </a:r>
          </a:p>
          <a:p>
            <a:pPr lvl="0"/>
            <a:r>
              <a:rPr lang="en-US" sz="2400" dirty="0" smtClean="0"/>
              <a:t>before start – duties for jury</a:t>
            </a:r>
          </a:p>
          <a:p>
            <a:pPr lvl="0"/>
            <a:r>
              <a:rPr lang="en-US" sz="2400" dirty="0" smtClean="0"/>
              <a:t>after finish – summary, events during competition, results</a:t>
            </a:r>
          </a:p>
          <a:p>
            <a:pPr>
              <a:spcBef>
                <a:spcPts val="0"/>
              </a:spcBef>
            </a:pPr>
            <a:endParaRPr lang="en-US" sz="18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915</Words>
  <Application>Microsoft Office PowerPoint</Application>
  <PresentationFormat>Předvádění na obrazovce (4:3)</PresentationFormat>
  <Paragraphs>143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Officeova tema</vt:lpstr>
      <vt:lpstr>Competition Control</vt:lpstr>
      <vt:lpstr>Agenda</vt:lpstr>
      <vt:lpstr>Rules</vt:lpstr>
      <vt:lpstr>Entries</vt:lpstr>
      <vt:lpstr>Reserves</vt:lpstr>
      <vt:lpstr>Reserves</vt:lpstr>
      <vt:lpstr>Control on course</vt:lpstr>
      <vt:lpstr>Jury procedures</vt:lpstr>
      <vt:lpstr>Jury meetings</vt:lpstr>
      <vt:lpstr>TCM</vt:lpstr>
      <vt:lpstr>Competition</vt:lpstr>
      <vt:lpstr>Equipment Control</vt:lpstr>
      <vt:lpstr>Equipment Control</vt:lpstr>
      <vt:lpstr>Competence</vt:lpstr>
      <vt:lpstr>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Uroš Ponikvar</dc:creator>
  <cp:lastModifiedBy>petr.mach</cp:lastModifiedBy>
  <cp:revision>25</cp:revision>
  <dcterms:created xsi:type="dcterms:W3CDTF">2011-10-15T18:24:23Z</dcterms:created>
  <dcterms:modified xsi:type="dcterms:W3CDTF">2011-11-05T08:24:23Z</dcterms:modified>
</cp:coreProperties>
</file>