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5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6" r:id="rId38"/>
    <p:sldId id="294" r:id="rId3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1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0AF4C-6592-48D2-BBEB-A548E4CDF913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542BE-B3F7-4C23-B6CF-0C77DD2CB62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F6CB1A-5D37-4437-BD30-168E8AA52B5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4B8B4-B60E-4822-94DB-FDF3DADF349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FA98D-B979-4987-AAE4-4CED2739FEB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94FC-592A-47BD-A806-CC2158623E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3EC7D7-1400-4F77-87A4-FEF87BC710F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9963F-9D6A-43A8-8281-E6F159048CE3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CA1AB2-A2F1-4641-AEBD-A37CB02515A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D4AAF4-3507-4140-8704-D4E938C32525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24FDE3-1C48-40E9-9708-40E3671A29A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07007-8F2A-462A-A05F-B8CA90C97D88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B79B5-6EA3-44DC-AB90-E3C13DC8F9B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0B924-2F70-4B24-882B-6A35E602CCB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9562B0-5AD4-420E-8524-2FAAAFA9A9D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53AF0-99FE-4C7F-B63F-8D9565074C0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EAF78-5926-430C-8EED-FC8F9764B50C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7E56F-243D-4386-9705-8B4EEE1EDA7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3113F4-A72F-45AC-BF8B-CB77EEDCB51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758FEA-4D4A-4EDB-ADB8-D2B25E69117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2D9FC-BE55-4266-998B-D018F21BD6C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7F007-BBD3-4688-ACFF-70FE7DD1DCF7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6A7C1-81E9-4736-921C-9ADA07DF9C84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EA9ED7-E388-4736-B90E-B110E4888025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B94BD-7B24-4FF3-8133-6E9F23EB9E2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C5CC1-D169-4697-B027-E6D0445E67C5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4C540-FE8C-458E-A8FB-CDA3FC9BA94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0A35-3DFC-4994-9583-8DB68BB032FF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E8FAE-00C2-44AA-89B7-31D7AEAB33D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442F3D-CE17-4078-9EDE-FA06F4308CF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F40A4-0948-4C64-9836-BE1B3327EED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2B285-CF58-4852-9AA4-E14CDDEC269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24ADBE-2196-4843-88FD-435AEC2F244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BD757D-87BB-4F41-9926-E23A1A67F60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Presentation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Presenter</a:t>
            </a:r>
            <a:r>
              <a:rPr lang="sl-SI" dirty="0" smtClean="0"/>
              <a:t>’s name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EF3B-6654-4638-A987-42B11920B98C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5292-95F4-41EF-87A5-A5167EFD9866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2" cstate="print"/>
          <a:srcRect l="15729" t="39371" b="29527"/>
          <a:stretch>
            <a:fillRect/>
          </a:stretch>
        </p:blipFill>
        <p:spPr bwMode="auto">
          <a:xfrm>
            <a:off x="0" y="6229350"/>
            <a:ext cx="9144000" cy="152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t3.gstatic.com/images?q=tbn:ANd9GcR1W9bs0EVKFEj1N9XNdoVcoKu6EBxVbYKDEpo-SAjI_k3quPGBM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2168" cy="1395848"/>
          </a:xfrm>
          <a:prstGeom prst="rect">
            <a:avLst/>
          </a:prstGeom>
          <a:noFill/>
        </p:spPr>
      </p:pic>
      <p:pic>
        <p:nvPicPr>
          <p:cNvPr id="13316" name="Picture 4" descr="http://t0.gstatic.com/images?q=tbn:ANd9GcQnQx14C4LG2AxQoE2EGlWLF6N2oDkX59mkmPXi5DcrZlqVda5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124991"/>
            <a:ext cx="1068643" cy="1155470"/>
          </a:xfrm>
          <a:prstGeom prst="rect">
            <a:avLst/>
          </a:prstGeom>
          <a:noFill/>
        </p:spPr>
      </p:pic>
      <p:sp>
        <p:nvSpPr>
          <p:cNvPr id="11" name="PoljeZBesedilom 10"/>
          <p:cNvSpPr txBox="1"/>
          <p:nvPr userDrawn="1"/>
        </p:nvSpPr>
        <p:spPr>
          <a:xfrm>
            <a:off x="0" y="5486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 </a:t>
            </a:r>
            <a:r>
              <a:rPr lang="sl-SI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TD Seminar Zakopane 4.-6.11.2011</a:t>
            </a:r>
            <a:endParaRPr lang="sl-SI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EF3B-6654-4638-A987-42B11920B98C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b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5292-95F4-41EF-87A5-A5167EFD98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EF3B-6654-4638-A987-42B11920B98C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 </a:t>
            </a:r>
            <a:r>
              <a:rPr lang="sl-SI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TD Seminar Zakopane 4.-6.11.2011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5292-95F4-41EF-87A5-A5167EFD98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</p:txBody>
      </p:sp>
      <p:sp>
        <p:nvSpPr>
          <p:cNvPr id="6" name="Ograda vsebine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content</a:t>
            </a:r>
            <a:endParaRPr lang="sl-SI" dirty="0" smtClean="0"/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EF3B-6654-4638-A987-42B11920B98C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 </a:t>
            </a:r>
            <a:r>
              <a:rPr lang="sl-SI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TD Seminar Zakopane 4.-6.11.2011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5292-95F4-41EF-87A5-A5167EFD98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endParaRPr lang="sl-SI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EF3B-6654-4638-A987-42B11920B98C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 </a:t>
            </a:r>
            <a:r>
              <a:rPr lang="sl-SI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sl-SI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TD Seminar Zakopane 4.-6.11.2011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E5292-95F4-41EF-87A5-A5167EFD9866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0" y="4365625"/>
            <a:ext cx="3059113" cy="2492375"/>
          </a:xfrm>
          <a:prstGeom prst="rtTriangle">
            <a:avLst/>
          </a:prstGeom>
          <a:blipFill dpi="0" rotWithShape="1">
            <a:blip r:embed="rId2" cstate="print">
              <a:alphaModFix amt="36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>
              <a:cs typeface="+mn-cs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5726113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sl-SI" b="0" dirty="0">
                <a:cs typeface="+mn-cs"/>
              </a:rPr>
              <a:t>La </a:t>
            </a:r>
            <a:r>
              <a:rPr lang="sl-SI" b="0" dirty="0" err="1">
                <a:cs typeface="+mn-cs"/>
              </a:rPr>
              <a:t>Clusaz</a:t>
            </a:r>
            <a:r>
              <a:rPr lang="sl-SI" b="0" dirty="0">
                <a:cs typeface="+mn-cs"/>
              </a:rPr>
              <a:t> (FRA), 17.10 – 19.10.2008</a:t>
            </a:r>
            <a:endParaRPr lang="en-US" b="0" dirty="0">
              <a:cs typeface="+mn-cs"/>
            </a:endParaRPr>
          </a:p>
        </p:txBody>
      </p:sp>
      <p:pic>
        <p:nvPicPr>
          <p:cNvPr id="5" name="Picture 8" descr="FIS logo n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938" y="2133600"/>
            <a:ext cx="105251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0">
                <a:latin typeface="Verdana" pitchFamily="34" charset="0"/>
                <a:cs typeface="+mn-cs"/>
              </a:rPr>
              <a:t>TD Seminar Cross Country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060575"/>
            <a:ext cx="9144000" cy="71438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3357563"/>
            <a:ext cx="9144000" cy="7143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24314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l-SI">
              <a:cs typeface="+mn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9135D-C0B5-4F8F-AC57-1EB6D1B0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La </a:t>
            </a:r>
            <a:r>
              <a:rPr lang="sl-SI" err="1"/>
              <a:t>Clusaz</a:t>
            </a:r>
            <a:r>
              <a:rPr lang="sl-SI"/>
              <a:t> (FRA), 17.10 – 19.10.2008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FF3C4-1DF9-4768-83BA-F03C4D5CB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Slide</a:t>
            </a:r>
            <a:r>
              <a:rPr lang="sl-SI" dirty="0" smtClean="0"/>
              <a:t> </a:t>
            </a:r>
            <a:r>
              <a:rPr lang="sl-SI" dirty="0" err="1" smtClean="0"/>
              <a:t>Title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 err="1" smtClean="0"/>
              <a:t>Click</a:t>
            </a:r>
            <a:r>
              <a:rPr lang="sl-SI" dirty="0" smtClean="0"/>
              <a:t> to enter </a:t>
            </a:r>
            <a:r>
              <a:rPr lang="sl-SI" dirty="0" err="1" smtClean="0"/>
              <a:t>contents</a:t>
            </a:r>
            <a:endParaRPr lang="sl-SI" dirty="0" smtClean="0"/>
          </a:p>
          <a:p>
            <a:pPr lvl="1"/>
            <a:r>
              <a:rPr lang="sl-SI" dirty="0" err="1" smtClean="0"/>
              <a:t>Level</a:t>
            </a:r>
            <a:r>
              <a:rPr lang="sl-SI" dirty="0" smtClean="0"/>
              <a:t> 2</a:t>
            </a:r>
          </a:p>
          <a:p>
            <a:pPr lvl="2"/>
            <a:r>
              <a:rPr lang="sl-SI" dirty="0" err="1" smtClean="0"/>
              <a:t>Level</a:t>
            </a:r>
            <a:r>
              <a:rPr lang="sl-SI" dirty="0" smtClean="0"/>
              <a:t> 3</a:t>
            </a:r>
          </a:p>
          <a:p>
            <a:pPr lvl="3"/>
            <a:r>
              <a:rPr lang="sl-SI" dirty="0" err="1" smtClean="0"/>
              <a:t>Level</a:t>
            </a:r>
            <a:r>
              <a:rPr lang="sl-SI" dirty="0" smtClean="0"/>
              <a:t> 4</a:t>
            </a:r>
          </a:p>
          <a:p>
            <a:pPr lvl="4"/>
            <a:r>
              <a:rPr lang="sl-SI" dirty="0" err="1" smtClean="0"/>
              <a:t>Level</a:t>
            </a:r>
            <a:r>
              <a:rPr lang="sl-SI" dirty="0" smtClean="0"/>
              <a:t> 5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3EF3B-6654-4638-A987-42B11920B98C}" type="datetimeFigureOut">
              <a:rPr lang="sl-SI" smtClean="0"/>
              <a:pPr/>
              <a:t>5.11.2011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E5292-95F4-41EF-87A5-A5167EFD9866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7" name="Picture 2"/>
          <p:cNvPicPr>
            <a:picLocks noChangeArrowheads="1"/>
          </p:cNvPicPr>
          <p:nvPr userDrawn="1"/>
        </p:nvPicPr>
        <p:blipFill>
          <a:blip r:embed="rId9" cstate="print"/>
          <a:srcRect l="15729" t="39371" b="29527"/>
          <a:stretch>
            <a:fillRect/>
          </a:stretch>
        </p:blipFill>
        <p:spPr bwMode="auto">
          <a:xfrm>
            <a:off x="0" y="6156920"/>
            <a:ext cx="9144000" cy="152400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cxnSp>
        <p:nvCxnSpPr>
          <p:cNvPr id="8" name="Connecteur droit 8"/>
          <p:cNvCxnSpPr/>
          <p:nvPr userDrawn="1"/>
        </p:nvCxnSpPr>
        <p:spPr>
          <a:xfrm>
            <a:off x="0" y="1484784"/>
            <a:ext cx="9144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ravokotnik 8"/>
          <p:cNvSpPr/>
          <p:nvPr userDrawn="1"/>
        </p:nvSpPr>
        <p:spPr>
          <a:xfrm>
            <a:off x="3131840" y="6381328"/>
            <a:ext cx="2829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 </a:t>
            </a:r>
            <a:r>
              <a:rPr lang="sl-SI" sz="1200" b="1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</a:t>
            </a:r>
            <a:r>
              <a:rPr lang="sl-SI" sz="12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TD Seminar Zakopane 4.-6.11.2011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Sprint Competitions</a:t>
            </a:r>
            <a:r>
              <a:rPr lang="sl-SI" sz="6000" b="1" dirty="0" smtClean="0"/>
              <a:t/>
            </a:r>
            <a:br>
              <a:rPr lang="sl-SI" sz="6000" b="1" dirty="0" smtClean="0"/>
            </a:br>
            <a:r>
              <a:rPr lang="sl-SI" b="1" dirty="0" err="1" smtClean="0"/>
              <a:t>Individual</a:t>
            </a:r>
            <a:r>
              <a:rPr lang="sl-SI" b="1" dirty="0" smtClean="0"/>
              <a:t> sprint / Team </a:t>
            </a:r>
            <a:r>
              <a:rPr lang="sl-SI" b="1" dirty="0" smtClean="0"/>
              <a:t>sprint</a:t>
            </a:r>
            <a:br>
              <a:rPr lang="sl-SI" b="1" dirty="0" smtClean="0"/>
            </a:br>
            <a:r>
              <a:rPr lang="sl-SI" b="1" dirty="0" err="1" smtClean="0"/>
              <a:t>ICR</a:t>
            </a:r>
            <a:r>
              <a:rPr lang="sl-SI" b="1" dirty="0" smtClean="0"/>
              <a:t> </a:t>
            </a:r>
            <a:r>
              <a:rPr lang="sl-SI" b="1" dirty="0" err="1" smtClean="0"/>
              <a:t>360.x</a:t>
            </a:r>
            <a:r>
              <a:rPr lang="sl-SI" b="1" dirty="0" smtClean="0"/>
              <a:t> / </a:t>
            </a:r>
            <a:r>
              <a:rPr lang="sl-SI" b="1" dirty="0" err="1" smtClean="0"/>
              <a:t>ICR</a:t>
            </a:r>
            <a:r>
              <a:rPr lang="sl-SI" b="1" dirty="0" smtClean="0"/>
              <a:t> </a:t>
            </a:r>
            <a:r>
              <a:rPr lang="sl-SI" b="1" dirty="0" err="1" smtClean="0"/>
              <a:t>361.x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Uroš Ponikvar (SLO)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latin typeface="Arial" charset="0"/>
              </a:rPr>
              <a:t>Heat Sprints Examples: </a:t>
            </a:r>
            <a:r>
              <a:rPr lang="sl-SI" sz="3600" smtClean="0">
                <a:latin typeface="Arial" charset="0"/>
              </a:rPr>
              <a:t/>
            </a:r>
            <a:br>
              <a:rPr lang="sl-SI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WC</a:t>
            </a:r>
            <a:r>
              <a:rPr lang="sl-SI" sz="3600" smtClean="0">
                <a:latin typeface="Arial" charset="0"/>
              </a:rPr>
              <a:t> </a:t>
            </a:r>
            <a:r>
              <a:rPr lang="en-US" sz="3600" smtClean="0">
                <a:latin typeface="Arial" charset="0"/>
              </a:rPr>
              <a:t>¼ Finals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5" y="1571625"/>
            <a:ext cx="7370763" cy="52863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1042988" y="4724400"/>
            <a:ext cx="2376487" cy="288925"/>
          </a:xfrm>
          <a:prstGeom prst="rect">
            <a:avLst/>
          </a:prstGeom>
          <a:solidFill>
            <a:srgbClr val="FFFF00">
              <a:alpha val="16078"/>
            </a:srgbClr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sl-SI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 flipV="1">
            <a:off x="1763713" y="3573463"/>
            <a:ext cx="1584325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 flipV="1">
            <a:off x="1763713" y="4581525"/>
            <a:ext cx="1655762" cy="714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>
            <a:off x="2916238" y="2636838"/>
            <a:ext cx="1008062" cy="2087562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120849" name="Line 17"/>
          <p:cNvSpPr>
            <a:spLocks noChangeShapeType="1"/>
          </p:cNvSpPr>
          <p:nvPr/>
        </p:nvSpPr>
        <p:spPr bwMode="auto">
          <a:xfrm>
            <a:off x="2987675" y="1917700"/>
            <a:ext cx="1584325" cy="1798638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3" grpId="0" animBg="1"/>
      <p:bldP spid="120844" grpId="0" animBg="1"/>
      <p:bldP spid="120848" grpId="0" animBg="1"/>
      <p:bldP spid="1208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Metsovo (GRE), 16.11 – 18.11.2007</a:t>
            </a:r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latin typeface="Arial" charset="0"/>
              </a:rPr>
              <a:t>Heat Sprints Examples: </a:t>
            </a:r>
            <a:br>
              <a:rPr lang="en-US" sz="3600" smtClean="0">
                <a:latin typeface="Arial" charset="0"/>
              </a:rPr>
            </a:br>
            <a:r>
              <a:rPr lang="en-US" sz="3600" smtClean="0">
                <a:latin typeface="Arial" charset="0"/>
              </a:rPr>
              <a:t>WC ½ Finals</a:t>
            </a:r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400175"/>
            <a:ext cx="7700962" cy="5457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2771775" y="4437063"/>
            <a:ext cx="2447925" cy="360362"/>
          </a:xfrm>
          <a:prstGeom prst="rect">
            <a:avLst/>
          </a:prstGeom>
          <a:solidFill>
            <a:srgbClr val="FF6600">
              <a:alpha val="16078"/>
            </a:srgbClr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sl-SI"/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771775" y="2781300"/>
            <a:ext cx="2447925" cy="360363"/>
          </a:xfrm>
          <a:prstGeom prst="rect">
            <a:avLst/>
          </a:prstGeom>
          <a:solidFill>
            <a:srgbClr val="FF6600">
              <a:alpha val="16078"/>
            </a:srgbClr>
          </a:solidFill>
          <a:ln w="25400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sl-SI"/>
          </a:p>
        </p:txBody>
      </p:sp>
      <p:sp>
        <p:nvSpPr>
          <p:cNvPr id="14343" name="Line 12"/>
          <p:cNvSpPr>
            <a:spLocks noChangeShapeType="1"/>
          </p:cNvSpPr>
          <p:nvPr/>
        </p:nvSpPr>
        <p:spPr bwMode="auto">
          <a:xfrm>
            <a:off x="5149850" y="3141663"/>
            <a:ext cx="1295400" cy="13668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14344" name="Line 13"/>
          <p:cNvSpPr>
            <a:spLocks noChangeShapeType="1"/>
          </p:cNvSpPr>
          <p:nvPr/>
        </p:nvSpPr>
        <p:spPr bwMode="auto">
          <a:xfrm>
            <a:off x="5076825" y="4365625"/>
            <a:ext cx="1366838" cy="2873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>
          <a:xfrm>
            <a:off x="5292080" y="2276872"/>
            <a:ext cx="30963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95263"/>
            <a:ext cx="9029700" cy="646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</a:rPr>
              <a:t>Heat Sprints Examples: </a:t>
            </a:r>
            <a:br>
              <a:rPr lang="en-US" sz="2000" b="1" smtClean="0">
                <a:latin typeface="Arial" charset="0"/>
              </a:rPr>
            </a:br>
            <a:r>
              <a:rPr lang="sl-SI" sz="2000" b="1" smtClean="0">
                <a:latin typeface="Arial" charset="0"/>
              </a:rPr>
              <a:t>COC</a:t>
            </a:r>
            <a:r>
              <a:rPr lang="en-US" sz="2000" b="1" smtClean="0">
                <a:latin typeface="Arial" charset="0"/>
              </a:rPr>
              <a:t> </a:t>
            </a:r>
            <a:r>
              <a:rPr lang="sl-SI" sz="2000" b="1" smtClean="0">
                <a:latin typeface="Arial" charset="0"/>
              </a:rPr>
              <a:t>¼ </a:t>
            </a:r>
            <a:r>
              <a:rPr lang="en-US" sz="2000" b="1" smtClean="0">
                <a:latin typeface="Arial" charset="0"/>
              </a:rPr>
              <a:t>Finals</a:t>
            </a:r>
          </a:p>
        </p:txBody>
      </p:sp>
      <p:sp>
        <p:nvSpPr>
          <p:cNvPr id="5" name="Pravokotnik 4"/>
          <p:cNvSpPr/>
          <p:nvPr/>
        </p:nvSpPr>
        <p:spPr>
          <a:xfrm>
            <a:off x="5796136" y="1484784"/>
            <a:ext cx="334786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8315325" cy="5981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</a:rPr>
              <a:t>Heat Sprints Examples: </a:t>
            </a:r>
            <a:br>
              <a:rPr lang="en-US" sz="2000" b="1" smtClean="0">
                <a:latin typeface="Arial" charset="0"/>
              </a:rPr>
            </a:br>
            <a:r>
              <a:rPr lang="sl-SI" sz="2000" b="1" smtClean="0">
                <a:latin typeface="Arial" charset="0"/>
              </a:rPr>
              <a:t>COC</a:t>
            </a:r>
            <a:r>
              <a:rPr lang="en-US" sz="2000" b="1" smtClean="0">
                <a:latin typeface="Arial" charset="0"/>
              </a:rPr>
              <a:t> </a:t>
            </a:r>
            <a:r>
              <a:rPr lang="sl-SI" sz="2000" b="1" smtClean="0">
                <a:latin typeface="Arial" charset="0"/>
              </a:rPr>
              <a:t>½ Finals</a:t>
            </a:r>
            <a:endParaRPr lang="en-US" sz="2000" b="1" smtClean="0">
              <a:latin typeface="Arial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5292080" y="1268760"/>
            <a:ext cx="30963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Time </a:t>
            </a:r>
            <a:r>
              <a:rPr lang="sl-SI" dirty="0" err="1" smtClean="0"/>
              <a:t>factor</a:t>
            </a:r>
            <a:r>
              <a:rPr lang="sl-SI" dirty="0" smtClean="0"/>
              <a:t> in </a:t>
            </a:r>
            <a:r>
              <a:rPr lang="sl-SI" dirty="0" err="1" smtClean="0"/>
              <a:t>heats</a:t>
            </a:r>
            <a:endParaRPr lang="sl-SI" dirty="0"/>
          </a:p>
        </p:txBody>
      </p:sp>
      <p:sp>
        <p:nvSpPr>
          <p:cNvPr id="9" name="Ograda vsebine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l-SI" dirty="0" smtClean="0"/>
              <a:t>In </a:t>
            </a:r>
            <a:r>
              <a:rPr lang="sl-SI" dirty="0" err="1" smtClean="0"/>
              <a:t>case</a:t>
            </a:r>
            <a:r>
              <a:rPr lang="sl-SI" dirty="0" smtClean="0"/>
              <a:t> of </a:t>
            </a:r>
            <a:r>
              <a:rPr lang="sl-SI" dirty="0" err="1" smtClean="0"/>
              <a:t>delay</a:t>
            </a:r>
            <a:r>
              <a:rPr lang="sl-SI" dirty="0" smtClean="0"/>
              <a:t>…</a:t>
            </a:r>
          </a:p>
          <a:p>
            <a:r>
              <a:rPr lang="sl-SI" dirty="0" err="1" smtClean="0"/>
              <a:t>Better</a:t>
            </a:r>
            <a:r>
              <a:rPr lang="sl-SI" dirty="0" smtClean="0"/>
              <a:t> take one minute to </a:t>
            </a:r>
            <a:r>
              <a:rPr lang="sl-SI" dirty="0" err="1" smtClean="0"/>
              <a:t>get</a:t>
            </a:r>
            <a:r>
              <a:rPr lang="sl-SI" dirty="0" smtClean="0"/>
              <a:t> in </a:t>
            </a:r>
            <a:r>
              <a:rPr lang="sl-SI" dirty="0" err="1" smtClean="0"/>
              <a:t>control</a:t>
            </a:r>
            <a:endParaRPr lang="sl-S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70097"/>
            <a:ext cx="4038600" cy="2986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Starts in heat sprints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2400" dirty="0" err="1" smtClean="0"/>
              <a:t>ICR</a:t>
            </a:r>
            <a:r>
              <a:rPr lang="en-US" sz="2400" dirty="0" smtClean="0"/>
              <a:t> 360.3.6.1 – 360.3.6.3</a:t>
            </a:r>
          </a:p>
          <a:p>
            <a:pPr eaLnBrk="1" hangingPunct="1"/>
            <a:r>
              <a:rPr lang="en-US" sz="2400" dirty="0" smtClean="0"/>
              <a:t>Start Positions	</a:t>
            </a:r>
          </a:p>
          <a:p>
            <a:pPr eaLnBrk="1" hangingPunct="1"/>
            <a:r>
              <a:rPr lang="en-US" sz="2400" dirty="0" smtClean="0"/>
              <a:t>Start Gates</a:t>
            </a:r>
            <a:endParaRPr lang="sl-SI" sz="2400" dirty="0" smtClean="0"/>
          </a:p>
          <a:p>
            <a:pPr eaLnBrk="1" hangingPunct="1"/>
            <a:r>
              <a:rPr lang="sl-SI" sz="2400" dirty="0" err="1" smtClean="0"/>
              <a:t>Classical</a:t>
            </a:r>
            <a:r>
              <a:rPr lang="sl-SI" sz="2400" dirty="0" smtClean="0"/>
              <a:t> </a:t>
            </a:r>
            <a:r>
              <a:rPr lang="sl-SI" sz="2400" dirty="0" err="1" smtClean="0"/>
              <a:t>track</a:t>
            </a:r>
            <a:r>
              <a:rPr lang="sl-SI" sz="2400" dirty="0" smtClean="0"/>
              <a:t> (C </a:t>
            </a:r>
            <a:r>
              <a:rPr lang="sl-SI" sz="2400" dirty="0" err="1" smtClean="0"/>
              <a:t>and</a:t>
            </a:r>
            <a:r>
              <a:rPr lang="sl-SI" sz="2400" dirty="0" smtClean="0"/>
              <a:t> F </a:t>
            </a:r>
            <a:r>
              <a:rPr lang="sl-SI" sz="2400" dirty="0" err="1" smtClean="0"/>
              <a:t>races</a:t>
            </a:r>
            <a:r>
              <a:rPr lang="sl-SI" sz="2400" dirty="0" smtClean="0"/>
              <a:t>!) </a:t>
            </a:r>
            <a:r>
              <a:rPr lang="sl-SI" sz="2400" dirty="0" err="1" smtClean="0"/>
              <a:t>first</a:t>
            </a:r>
            <a:r>
              <a:rPr lang="sl-SI" sz="2400" dirty="0" smtClean="0"/>
              <a:t> 10 m</a:t>
            </a:r>
            <a:r>
              <a:rPr lang="en-US" sz="2400" dirty="0" smtClean="0"/>
              <a:t>	</a:t>
            </a:r>
            <a:endParaRPr lang="sl-SI" sz="2400" dirty="0" smtClean="0"/>
          </a:p>
          <a:p>
            <a:pPr eaLnBrk="1" hangingPunct="1"/>
            <a:r>
              <a:rPr lang="sl-SI" sz="2400" dirty="0" err="1" smtClean="0"/>
              <a:t>Position</a:t>
            </a:r>
            <a:r>
              <a:rPr lang="sl-SI" sz="2400" dirty="0" smtClean="0"/>
              <a:t> of </a:t>
            </a:r>
            <a:r>
              <a:rPr lang="sl-SI" sz="2400" dirty="0" err="1" smtClean="0"/>
              <a:t>qualification</a:t>
            </a:r>
            <a:r>
              <a:rPr lang="sl-SI" sz="2400" dirty="0" smtClean="0"/>
              <a:t> </a:t>
            </a:r>
            <a:r>
              <a:rPr lang="sl-SI" sz="2400" dirty="0" err="1" smtClean="0"/>
              <a:t>track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Start Command</a:t>
            </a:r>
          </a:p>
          <a:p>
            <a:pPr lvl="1" eaLnBrk="1" hangingPunct="1"/>
            <a:r>
              <a:rPr lang="en-US" sz="2000" dirty="0" smtClean="0"/>
              <a:t>Take your start positions</a:t>
            </a:r>
          </a:p>
          <a:p>
            <a:pPr lvl="1" eaLnBrk="1" hangingPunct="1"/>
            <a:r>
              <a:rPr lang="en-US" sz="2000" dirty="0" smtClean="0"/>
              <a:t>SET – motionless!!!</a:t>
            </a:r>
          </a:p>
          <a:p>
            <a:pPr lvl="1" eaLnBrk="1" hangingPunct="1"/>
            <a:r>
              <a:rPr lang="en-US" sz="2000" dirty="0" smtClean="0"/>
              <a:t>Start signal</a:t>
            </a:r>
          </a:p>
          <a:p>
            <a:pPr eaLnBrk="1" hangingPunct="1"/>
            <a:r>
              <a:rPr lang="en-US" sz="2400" dirty="0" smtClean="0"/>
              <a:t>False Start Procedure		</a:t>
            </a:r>
            <a:endParaRPr lang="sl-SI" sz="2400" dirty="0" smtClean="0"/>
          </a:p>
          <a:p>
            <a:pPr lvl="1" eaLnBrk="1" hangingPunct="1"/>
            <a:r>
              <a:rPr lang="sl-SI" sz="2000" dirty="0" err="1" smtClean="0"/>
              <a:t>Put</a:t>
            </a:r>
            <a:r>
              <a:rPr lang="sl-SI" sz="2000" dirty="0" smtClean="0"/>
              <a:t> </a:t>
            </a:r>
            <a:r>
              <a:rPr lang="sl-SI" sz="2000" dirty="0" err="1" smtClean="0"/>
              <a:t>offender</a:t>
            </a:r>
            <a:r>
              <a:rPr lang="sl-SI" sz="2000" dirty="0" smtClean="0"/>
              <a:t> to </a:t>
            </a:r>
            <a:r>
              <a:rPr lang="sl-SI" sz="2000" dirty="0" err="1" smtClean="0"/>
              <a:t>the</a:t>
            </a:r>
            <a:r>
              <a:rPr lang="sl-SI" sz="2000" dirty="0" smtClean="0"/>
              <a:t> last </a:t>
            </a:r>
            <a:r>
              <a:rPr lang="sl-SI" sz="2000" dirty="0" err="1" smtClean="0"/>
              <a:t>place</a:t>
            </a:r>
            <a:r>
              <a:rPr lang="sl-SI" sz="2000" dirty="0" smtClean="0"/>
              <a:t> in</a:t>
            </a:r>
            <a:br>
              <a:rPr lang="sl-SI" sz="2000" dirty="0" smtClean="0"/>
            </a:br>
            <a:r>
              <a:rPr lang="sl-SI" sz="2000" dirty="0" err="1" smtClean="0"/>
              <a:t>AF</a:t>
            </a:r>
            <a:r>
              <a:rPr lang="sl-SI" sz="2000" dirty="0" smtClean="0"/>
              <a:t>/</a:t>
            </a:r>
            <a:r>
              <a:rPr lang="sl-SI" sz="2000" dirty="0" err="1" smtClean="0"/>
              <a:t>SF</a:t>
            </a:r>
            <a:r>
              <a:rPr lang="sl-SI" sz="2000" dirty="0" smtClean="0"/>
              <a:t>/</a:t>
            </a:r>
            <a:r>
              <a:rPr lang="sl-SI" sz="2000" dirty="0" err="1" smtClean="0"/>
              <a:t>QF</a:t>
            </a:r>
            <a:endParaRPr lang="sl-SI" sz="2000" dirty="0" smtClean="0"/>
          </a:p>
          <a:p>
            <a:pPr lvl="1" eaLnBrk="1" hangingPunct="1"/>
            <a:r>
              <a:rPr lang="sl-SI" sz="2000" dirty="0" smtClean="0"/>
              <a:t>More </a:t>
            </a:r>
            <a:r>
              <a:rPr lang="sl-SI" sz="2000" dirty="0" err="1" smtClean="0"/>
              <a:t>than</a:t>
            </a:r>
            <a:r>
              <a:rPr lang="sl-SI" sz="2000" dirty="0" smtClean="0"/>
              <a:t> one </a:t>
            </a:r>
            <a:r>
              <a:rPr lang="sl-SI" sz="2000" dirty="0" err="1" smtClean="0"/>
              <a:t>offender</a:t>
            </a:r>
            <a:endParaRPr lang="en-US" sz="2000" dirty="0" smtClean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4343400"/>
            <a:ext cx="3779837" cy="2514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La </a:t>
            </a:r>
            <a:r>
              <a:rPr lang="sl-SI" err="1"/>
              <a:t>Clusaz</a:t>
            </a:r>
            <a:r>
              <a:rPr lang="sl-SI"/>
              <a:t> (FRA), 17.10 – 19.10.2008</a:t>
            </a:r>
            <a:endParaRPr lang="en-US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5086350"/>
            <a:ext cx="2954338" cy="1798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What Can Happen During Heat Sprints?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l-SI" sz="2000" dirty="0" smtClean="0"/>
              <a:t>(NO)</a:t>
            </a:r>
            <a:r>
              <a:rPr lang="en-US" sz="2000" dirty="0" smtClean="0"/>
              <a:t>Protests	</a:t>
            </a:r>
            <a:r>
              <a:rPr lang="sl-SI" sz="2000" dirty="0" smtClean="0"/>
              <a:t>	</a:t>
            </a:r>
            <a:r>
              <a:rPr lang="en-US" sz="2000" dirty="0" err="1" smtClean="0"/>
              <a:t>ICR</a:t>
            </a:r>
            <a:r>
              <a:rPr lang="en-US" sz="2000" dirty="0" smtClean="0"/>
              <a:t> </a:t>
            </a:r>
            <a:r>
              <a:rPr lang="sl-SI" sz="2000" dirty="0" smtClean="0"/>
              <a:t>360.6.1 / 360.7.1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False Starts	</a:t>
            </a:r>
            <a:r>
              <a:rPr lang="sl-SI" sz="2000" dirty="0" smtClean="0"/>
              <a:t>	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Obstructions		</a:t>
            </a:r>
            <a:r>
              <a:rPr lang="sl-SI" sz="2000" dirty="0" smtClean="0"/>
              <a:t>	</a:t>
            </a:r>
            <a:r>
              <a:rPr lang="sl-SI" sz="2000" dirty="0" err="1" smtClean="0"/>
              <a:t>ICR</a:t>
            </a:r>
            <a:r>
              <a:rPr lang="sl-SI" sz="2000" dirty="0" smtClean="0"/>
              <a:t> 340.1.4 | </a:t>
            </a:r>
            <a:r>
              <a:rPr lang="en-US" sz="2000" dirty="0" err="1" smtClean="0"/>
              <a:t>ICR</a:t>
            </a:r>
            <a:r>
              <a:rPr lang="en-US" sz="2000" dirty="0" smtClean="0"/>
              <a:t> 392.5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dirty="0" err="1" smtClean="0"/>
              <a:t>ICR</a:t>
            </a:r>
            <a:r>
              <a:rPr lang="en-US" sz="2000" dirty="0" smtClean="0"/>
              <a:t> 360.3.9</a:t>
            </a:r>
            <a:r>
              <a:rPr lang="sl-SI" sz="2000" dirty="0" smtClean="0"/>
              <a:t>   (</a:t>
            </a:r>
            <a:r>
              <a:rPr lang="sl-SI" sz="2000" dirty="0" err="1" smtClean="0"/>
              <a:t>DSQ</a:t>
            </a:r>
            <a:r>
              <a:rPr lang="sl-SI" sz="2000" dirty="0" smtClean="0"/>
              <a:t>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en-US" sz="2000" dirty="0" err="1" smtClean="0"/>
              <a:t>ICR</a:t>
            </a:r>
            <a:r>
              <a:rPr lang="en-US" sz="2000" dirty="0" smtClean="0"/>
              <a:t> 360.3.10</a:t>
            </a:r>
            <a:r>
              <a:rPr lang="sl-SI" sz="2000" dirty="0" smtClean="0"/>
              <a:t> (</a:t>
            </a:r>
            <a:r>
              <a:rPr lang="sl-SI" sz="2000" dirty="0" err="1" smtClean="0"/>
              <a:t>WR</a:t>
            </a:r>
            <a:r>
              <a:rPr lang="sl-SI" sz="20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sl-SI" sz="2000" b="1" dirty="0" err="1" smtClean="0"/>
              <a:t>Second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written</a:t>
            </a:r>
            <a:r>
              <a:rPr lang="sl-SI" sz="2000" b="1" dirty="0" smtClean="0"/>
              <a:t> </a:t>
            </a:r>
            <a:r>
              <a:rPr lang="sl-SI" sz="2000" b="1" dirty="0" err="1" smtClean="0"/>
              <a:t>reprimand</a:t>
            </a:r>
            <a:r>
              <a:rPr lang="sl-SI" sz="2000" b="1" dirty="0" smtClean="0"/>
              <a:t>?</a:t>
            </a:r>
            <a:endParaRPr lang="en-US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Dead Heat			</a:t>
            </a:r>
            <a:r>
              <a:rPr lang="en-US" sz="2000" dirty="0" err="1" smtClean="0"/>
              <a:t>ICR</a:t>
            </a:r>
            <a:r>
              <a:rPr lang="en-US" sz="2000" dirty="0" smtClean="0"/>
              <a:t> 360.3.5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ICR</a:t>
            </a:r>
            <a:r>
              <a:rPr lang="en-US" sz="2000" dirty="0" smtClean="0"/>
              <a:t> 314.1.1 Violations	</a:t>
            </a:r>
            <a:r>
              <a:rPr lang="sl-SI" sz="2000" dirty="0" smtClean="0"/>
              <a:t>	</a:t>
            </a:r>
            <a:r>
              <a:rPr lang="en-US" sz="2000" dirty="0" err="1" smtClean="0"/>
              <a:t>ICR</a:t>
            </a:r>
            <a:r>
              <a:rPr lang="en-US" sz="2000" dirty="0" smtClean="0"/>
              <a:t> 392.4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DNF</a:t>
            </a:r>
            <a:r>
              <a:rPr lang="en-US" sz="2000" dirty="0" smtClean="0"/>
              <a:t>				</a:t>
            </a:r>
            <a:r>
              <a:rPr lang="en-US" sz="2000" dirty="0" err="1" smtClean="0"/>
              <a:t>ICR</a:t>
            </a:r>
            <a:r>
              <a:rPr lang="en-US" sz="2000" dirty="0" smtClean="0"/>
              <a:t> 360.3.7</a:t>
            </a:r>
            <a:br>
              <a:rPr lang="en-US" sz="2000" dirty="0" smtClean="0"/>
            </a:br>
            <a:r>
              <a:rPr lang="en-US" sz="2000" dirty="0" smtClean="0"/>
              <a:t>				</a:t>
            </a:r>
            <a:r>
              <a:rPr lang="sl-SI" sz="2000" dirty="0" err="1" smtClean="0"/>
              <a:t>ICR</a:t>
            </a:r>
            <a:r>
              <a:rPr lang="sl-SI" sz="2000" dirty="0" smtClean="0"/>
              <a:t> </a:t>
            </a:r>
            <a:r>
              <a:rPr lang="en-US" sz="2000" dirty="0" smtClean="0"/>
              <a:t>360.3.8</a:t>
            </a:r>
          </a:p>
        </p:txBody>
      </p:sp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4763"/>
            <a:ext cx="3419475" cy="18018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Jury Work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ICR </a:t>
            </a:r>
            <a:r>
              <a:rPr lang="sl-SI" sz="2400" smtClean="0"/>
              <a:t>360.6.1</a:t>
            </a:r>
            <a:br>
              <a:rPr lang="sl-SI" sz="2400" smtClean="0"/>
            </a:br>
            <a:r>
              <a:rPr lang="en-US" sz="1800" smtClean="0"/>
              <a:t>Unanimous decision of 3 jury members incl. TD</a:t>
            </a:r>
            <a:r>
              <a:rPr lang="sl-SI" sz="1800" smtClean="0"/>
              <a:t> (WC only)</a:t>
            </a:r>
            <a:endParaRPr lang="en-US" sz="1800" smtClean="0"/>
          </a:p>
          <a:p>
            <a:pPr eaLnBrk="1" hangingPunct="1"/>
            <a:r>
              <a:rPr lang="en-US" sz="2400" smtClean="0"/>
              <a:t>Tasks</a:t>
            </a:r>
          </a:p>
          <a:p>
            <a:pPr lvl="1" eaLnBrk="1" hangingPunct="1"/>
            <a:r>
              <a:rPr lang="en-US" sz="2000" smtClean="0"/>
              <a:t>Start</a:t>
            </a:r>
          </a:p>
          <a:p>
            <a:pPr lvl="1" eaLnBrk="1" hangingPunct="1"/>
            <a:r>
              <a:rPr lang="en-US" sz="2000" smtClean="0"/>
              <a:t>Finish (FF)</a:t>
            </a:r>
          </a:p>
          <a:p>
            <a:pPr lvl="1" eaLnBrk="1" hangingPunct="1"/>
            <a:r>
              <a:rPr lang="en-US" sz="2000" smtClean="0"/>
              <a:t>Video</a:t>
            </a:r>
          </a:p>
          <a:p>
            <a:pPr lvl="1" eaLnBrk="1" hangingPunct="1"/>
            <a:r>
              <a:rPr lang="en-US" sz="2000" smtClean="0"/>
              <a:t>Other</a:t>
            </a:r>
            <a:endParaRPr lang="sl-SI" sz="2000" smtClean="0"/>
          </a:p>
          <a:p>
            <a:pPr eaLnBrk="1" hangingPunct="1"/>
            <a:r>
              <a:rPr lang="sl-SI" sz="2400" smtClean="0"/>
              <a:t>React</a:t>
            </a:r>
          </a:p>
          <a:p>
            <a:pPr lvl="1" eaLnBrk="1" hangingPunct="1"/>
            <a:r>
              <a:rPr lang="sl-SI" sz="2000" smtClean="0"/>
              <a:t>314.1.1 (Classic)</a:t>
            </a:r>
          </a:p>
          <a:p>
            <a:pPr lvl="1" eaLnBrk="1" hangingPunct="1"/>
            <a:r>
              <a:rPr lang="sl-SI" sz="2000" smtClean="0"/>
              <a:t>Obstructions</a:t>
            </a:r>
          </a:p>
          <a:p>
            <a:pPr lvl="1" eaLnBrk="1" hangingPunct="1"/>
            <a:r>
              <a:rPr lang="sl-SI" sz="2000" smtClean="0"/>
              <a:t>Unusual cases</a:t>
            </a:r>
            <a:endParaRPr lang="en-US" sz="2000" smtClean="0"/>
          </a:p>
          <a:p>
            <a:pPr eaLnBrk="1" hangingPunct="1"/>
            <a:endParaRPr lang="en-US" sz="2400" smtClean="0"/>
          </a:p>
        </p:txBody>
      </p:sp>
      <p:pic>
        <p:nvPicPr>
          <p:cNvPr id="19461" name="Picture 5" descr="Davos2002Ju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113" y="3222625"/>
            <a:ext cx="4814887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Course &amp; Stadium Requirements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/>
              <a:t>ICR</a:t>
            </a:r>
            <a:r>
              <a:rPr lang="sl-SI" sz="2400" dirty="0" smtClean="0"/>
              <a:t> </a:t>
            </a:r>
            <a:r>
              <a:rPr lang="sl-SI" sz="2400" dirty="0" err="1" smtClean="0"/>
              <a:t>360.4.x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Start</a:t>
            </a:r>
          </a:p>
          <a:p>
            <a:pPr lvl="1" eaLnBrk="1" hangingPunct="1"/>
            <a:r>
              <a:rPr lang="en-US" sz="2000" dirty="0" smtClean="0"/>
              <a:t>Classical Technique: 	9 m</a:t>
            </a:r>
          </a:p>
          <a:p>
            <a:pPr lvl="1" eaLnBrk="1" hangingPunct="1"/>
            <a:r>
              <a:rPr lang="en-US" sz="2000" dirty="0" smtClean="0"/>
              <a:t>Free Technique:	</a:t>
            </a:r>
            <a:r>
              <a:rPr lang="sl-SI" sz="2000" dirty="0" smtClean="0"/>
              <a:t>	</a:t>
            </a:r>
            <a:r>
              <a:rPr lang="en-US" sz="2000" dirty="0" smtClean="0"/>
              <a:t>18 m</a:t>
            </a:r>
            <a:r>
              <a:rPr lang="sl-SI" sz="2000" dirty="0" smtClean="0"/>
              <a:t> (</a:t>
            </a:r>
            <a:r>
              <a:rPr lang="sl-SI" sz="2000" dirty="0" err="1" smtClean="0"/>
              <a:t>classical</a:t>
            </a:r>
            <a:r>
              <a:rPr lang="sl-SI" sz="2000" dirty="0" smtClean="0"/>
              <a:t> </a:t>
            </a:r>
            <a:r>
              <a:rPr lang="sl-SI" sz="2000" dirty="0" err="1" smtClean="0"/>
              <a:t>track</a:t>
            </a:r>
            <a:r>
              <a:rPr lang="sl-SI" sz="2000" dirty="0" smtClean="0"/>
              <a:t>!)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Course width</a:t>
            </a:r>
          </a:p>
          <a:p>
            <a:pPr lvl="1" eaLnBrk="1" hangingPunct="1"/>
            <a:r>
              <a:rPr lang="en-US" sz="2000" dirty="0" smtClean="0"/>
              <a:t>Classical Technique	</a:t>
            </a:r>
            <a:r>
              <a:rPr lang="sl-SI" sz="2000" dirty="0" smtClean="0"/>
              <a:t>	</a:t>
            </a:r>
            <a:r>
              <a:rPr lang="en-US" sz="2000" dirty="0" smtClean="0"/>
              <a:t>Category C	Uphill 6 m</a:t>
            </a:r>
          </a:p>
          <a:p>
            <a:pPr lvl="1" eaLnBrk="1" hangingPunct="1"/>
            <a:r>
              <a:rPr lang="en-US" sz="2000" dirty="0" smtClean="0"/>
              <a:t>Free Technique		Category D	Uphill 9 m</a:t>
            </a:r>
          </a:p>
          <a:p>
            <a:pPr lvl="1" eaLnBrk="1" hangingPunct="1"/>
            <a:r>
              <a:rPr lang="en-US" sz="2000" dirty="0" smtClean="0"/>
              <a:t>Use of Corridors</a:t>
            </a:r>
            <a:r>
              <a:rPr lang="sl-SI" sz="2000" dirty="0" smtClean="0"/>
              <a:t>		Don’t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Finish</a:t>
            </a:r>
          </a:p>
          <a:p>
            <a:pPr lvl="1" eaLnBrk="1" hangingPunct="1"/>
            <a:r>
              <a:rPr lang="en-US" sz="2000" dirty="0" smtClean="0"/>
              <a:t>4 Corridors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20485" name="Picture 4" descr="Šprint Val di Fiem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675188"/>
            <a:ext cx="3276600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Metsovo (GRE), 16.11 – 18.11.2007</a:t>
            </a:r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875" cy="70167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Question from WC Düsseldorf 2007</a:t>
            </a:r>
            <a:endParaRPr lang="en-US" smtClean="0"/>
          </a:p>
        </p:txBody>
      </p:sp>
      <p:pic>
        <p:nvPicPr>
          <p:cNvPr id="6148" name="Picture 12" descr="C:\Documents and Settings\urosponikvar\My Documents\My Pictures\cc\photogallery_1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88" y="1785938"/>
            <a:ext cx="60960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Metsovo (GRE), 16.11 – 18.11.2007</a:t>
            </a:r>
            <a:endParaRPr lang="en-US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l-SI" smtClean="0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-26988"/>
            <a:ext cx="10077451" cy="7558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Challenges for the TD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Plan</a:t>
            </a:r>
          </a:p>
          <a:p>
            <a:pPr eaLnBrk="1" hangingPunct="1"/>
            <a:r>
              <a:rPr lang="en-US" sz="2400" smtClean="0"/>
              <a:t>Prepare</a:t>
            </a:r>
          </a:p>
          <a:p>
            <a:pPr eaLnBrk="1" hangingPunct="1"/>
            <a:r>
              <a:rPr lang="en-US" sz="2400" smtClean="0"/>
              <a:t>Try to Predict</a:t>
            </a:r>
            <a:endParaRPr lang="sl-SI" sz="2400" smtClean="0"/>
          </a:p>
          <a:p>
            <a:pPr eaLnBrk="1" hangingPunct="1"/>
            <a:r>
              <a:rPr lang="sl-SI" sz="2400" smtClean="0"/>
              <a:t>Curves</a:t>
            </a:r>
            <a:endParaRPr lang="en-US" sz="2400" smtClean="0"/>
          </a:p>
          <a:p>
            <a:pPr eaLnBrk="1" hangingPunct="1"/>
            <a:r>
              <a:rPr lang="en-US" sz="2400" smtClean="0"/>
              <a:t>Jury must react if something happens</a:t>
            </a:r>
          </a:p>
          <a:p>
            <a:pPr eaLnBrk="1" hangingPunct="1"/>
            <a:r>
              <a:rPr lang="en-US" sz="2400" smtClean="0"/>
              <a:t>ICR 224 (Procedural Guide</a:t>
            </a:r>
            <a:r>
              <a:rPr lang="sl-SI" sz="2400" smtClean="0"/>
              <a:t>)</a:t>
            </a:r>
            <a:r>
              <a:rPr lang="en-US" sz="2400" smtClean="0"/>
              <a:t>ines!)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Be Cool &amp; Confident</a:t>
            </a:r>
          </a:p>
        </p:txBody>
      </p:sp>
      <p:pic>
        <p:nvPicPr>
          <p:cNvPr id="23557" name="Picture 4" descr="IMG_11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806825"/>
            <a:ext cx="4067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Course adjustments</a:t>
            </a:r>
          </a:p>
        </p:txBody>
      </p:sp>
      <p:sp>
        <p:nvSpPr>
          <p:cNvPr id="24580" name="Freeform 4"/>
          <p:cNvSpPr>
            <a:spLocks noChangeArrowheads="1"/>
          </p:cNvSpPr>
          <p:nvPr/>
        </p:nvSpPr>
        <p:spPr bwMode="auto">
          <a:xfrm>
            <a:off x="741363" y="1852613"/>
            <a:ext cx="7737475" cy="4419600"/>
          </a:xfrm>
          <a:custGeom>
            <a:avLst/>
            <a:gdLst>
              <a:gd name="T0" fmla="*/ 0 w 7737077"/>
              <a:gd name="T1" fmla="*/ 4420151 h 4420151"/>
              <a:gd name="T2" fmla="*/ 486531 w 7737077"/>
              <a:gd name="T3" fmla="*/ 3948546 h 4420151"/>
              <a:gd name="T4" fmla="*/ 708204 w 7737077"/>
              <a:gd name="T5" fmla="*/ 3523674 h 4420151"/>
              <a:gd name="T6" fmla="*/ 1521004 w 7737077"/>
              <a:gd name="T7" fmla="*/ 2775528 h 4420151"/>
              <a:gd name="T8" fmla="*/ 2112131 w 7737077"/>
              <a:gd name="T9" fmla="*/ 2138219 h 4420151"/>
              <a:gd name="T10" fmla="*/ 2158313 w 7737077"/>
              <a:gd name="T11" fmla="*/ 1833419 h 4420151"/>
              <a:gd name="T12" fmla="*/ 2010531 w 7737077"/>
              <a:gd name="T13" fmla="*/ 1251528 h 4420151"/>
              <a:gd name="T14" fmla="*/ 1945877 w 7737077"/>
              <a:gd name="T15" fmla="*/ 817418 h 4420151"/>
              <a:gd name="T16" fmla="*/ 2370751 w 7737077"/>
              <a:gd name="T17" fmla="*/ 355600 h 4420151"/>
              <a:gd name="T18" fmla="*/ 3349805 w 7737077"/>
              <a:gd name="T19" fmla="*/ 133927 h 4420151"/>
              <a:gd name="T20" fmla="*/ 5215549 w 7737077"/>
              <a:gd name="T21" fmla="*/ 1159165 h 4420151"/>
              <a:gd name="T22" fmla="*/ 5575769 w 7737077"/>
              <a:gd name="T23" fmla="*/ 1722583 h 4420151"/>
              <a:gd name="T24" fmla="*/ 6314677 w 7737077"/>
              <a:gd name="T25" fmla="*/ 2987966 h 4420151"/>
              <a:gd name="T26" fmla="*/ 6684129 w 7737077"/>
              <a:gd name="T27" fmla="*/ 3302002 h 4420151"/>
              <a:gd name="T28" fmla="*/ 7737077 w 7737077"/>
              <a:gd name="T29" fmla="*/ 3782292 h 442015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737077"/>
              <a:gd name="T46" fmla="*/ 0 h 4420151"/>
              <a:gd name="T47" fmla="*/ 7737077 w 7737077"/>
              <a:gd name="T48" fmla="*/ 4420151 h 442015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737077" h="4420151">
                <a:moveTo>
                  <a:pt x="0" y="4420151"/>
                </a:moveTo>
                <a:cubicBezTo>
                  <a:pt x="35406" y="4139981"/>
                  <a:pt x="368497" y="4097958"/>
                  <a:pt x="486531" y="3948545"/>
                </a:cubicBezTo>
                <a:cubicBezTo>
                  <a:pt x="604565" y="3799132"/>
                  <a:pt x="535792" y="3719176"/>
                  <a:pt x="708204" y="3523673"/>
                </a:cubicBezTo>
                <a:cubicBezTo>
                  <a:pt x="880616" y="3328170"/>
                  <a:pt x="1287016" y="3006436"/>
                  <a:pt x="1521004" y="2775527"/>
                </a:cubicBezTo>
                <a:cubicBezTo>
                  <a:pt x="1754992" y="2544618"/>
                  <a:pt x="2005913" y="2295236"/>
                  <a:pt x="2112131" y="2138218"/>
                </a:cubicBezTo>
                <a:cubicBezTo>
                  <a:pt x="2218349" y="1981200"/>
                  <a:pt x="2175246" y="1981200"/>
                  <a:pt x="2158313" y="1833418"/>
                </a:cubicBezTo>
                <a:cubicBezTo>
                  <a:pt x="2141380" y="1685636"/>
                  <a:pt x="2045937" y="1420860"/>
                  <a:pt x="2010531" y="1251527"/>
                </a:cubicBezTo>
                <a:cubicBezTo>
                  <a:pt x="1975125" y="1082194"/>
                  <a:pt x="1885841" y="966739"/>
                  <a:pt x="1945877" y="817418"/>
                </a:cubicBezTo>
                <a:cubicBezTo>
                  <a:pt x="2005913" y="668097"/>
                  <a:pt x="2136762" y="469515"/>
                  <a:pt x="2370750" y="355600"/>
                </a:cubicBezTo>
                <a:cubicBezTo>
                  <a:pt x="2604738" y="241685"/>
                  <a:pt x="2875671" y="0"/>
                  <a:pt x="3349804" y="133927"/>
                </a:cubicBezTo>
                <a:cubicBezTo>
                  <a:pt x="3823937" y="267854"/>
                  <a:pt x="4844556" y="894388"/>
                  <a:pt x="5215550" y="1159164"/>
                </a:cubicBezTo>
                <a:cubicBezTo>
                  <a:pt x="5586544" y="1423940"/>
                  <a:pt x="5392580" y="1417782"/>
                  <a:pt x="5575768" y="1722582"/>
                </a:cubicBezTo>
                <a:cubicBezTo>
                  <a:pt x="5758956" y="2027382"/>
                  <a:pt x="6129950" y="2724728"/>
                  <a:pt x="6314677" y="2987964"/>
                </a:cubicBezTo>
                <a:cubicBezTo>
                  <a:pt x="6499404" y="3251200"/>
                  <a:pt x="6447064" y="3169612"/>
                  <a:pt x="6684131" y="3302000"/>
                </a:cubicBezTo>
                <a:cubicBezTo>
                  <a:pt x="6921198" y="3434388"/>
                  <a:pt x="7329137" y="3608339"/>
                  <a:pt x="7737077" y="3782291"/>
                </a:cubicBezTo>
              </a:path>
            </a:pathLst>
          </a:cu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24581" name="Freeform 6"/>
          <p:cNvSpPr>
            <a:spLocks noChangeArrowheads="1"/>
          </p:cNvSpPr>
          <p:nvPr/>
        </p:nvSpPr>
        <p:spPr bwMode="auto">
          <a:xfrm>
            <a:off x="2441575" y="3144838"/>
            <a:ext cx="5259388" cy="3482975"/>
          </a:xfrm>
          <a:custGeom>
            <a:avLst/>
            <a:gdLst>
              <a:gd name="T0" fmla="*/ 0 w 5260634"/>
              <a:gd name="T1" fmla="*/ 3481633 h 3481633"/>
              <a:gd name="T2" fmla="*/ 745195 w 5260634"/>
              <a:gd name="T3" fmla="*/ 2774623 h 3481633"/>
              <a:gd name="T4" fmla="*/ 1188256 w 5260634"/>
              <a:gd name="T5" fmla="*/ 2378697 h 3481633"/>
              <a:gd name="T6" fmla="*/ 1678449 w 5260634"/>
              <a:gd name="T7" fmla="*/ 1822517 h 3481633"/>
              <a:gd name="T8" fmla="*/ 1810425 w 5260634"/>
              <a:gd name="T9" fmla="*/ 1473725 h 3481633"/>
              <a:gd name="T10" fmla="*/ 1895266 w 5260634"/>
              <a:gd name="T11" fmla="*/ 832701 h 3481633"/>
              <a:gd name="T12" fmla="*/ 1650169 w 5260634"/>
              <a:gd name="T13" fmla="*/ 267093 h 3481633"/>
              <a:gd name="T14" fmla="*/ 1904693 w 5260634"/>
              <a:gd name="T15" fmla="*/ 31423 h 3481633"/>
              <a:gd name="T16" fmla="*/ 2394887 w 5260634"/>
              <a:gd name="T17" fmla="*/ 455629 h 3481633"/>
              <a:gd name="T18" fmla="*/ 2800239 w 5260634"/>
              <a:gd name="T19" fmla="*/ 898689 h 3481633"/>
              <a:gd name="T20" fmla="*/ 3149031 w 5260634"/>
              <a:gd name="T21" fmla="*/ 1624554 h 3481633"/>
              <a:gd name="T22" fmla="*/ 3573237 w 5260634"/>
              <a:gd name="T23" fmla="*/ 2369271 h 3481633"/>
              <a:gd name="T24" fmla="*/ 4449930 w 5260634"/>
              <a:gd name="T25" fmla="*/ 2934879 h 3481633"/>
              <a:gd name="T26" fmla="*/ 5260634 w 5260634"/>
              <a:gd name="T27" fmla="*/ 3349659 h 3481633"/>
              <a:gd name="T28" fmla="*/ 5260634 w 5260634"/>
              <a:gd name="T29" fmla="*/ 3349659 h 34816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260634"/>
              <a:gd name="T46" fmla="*/ 0 h 3481633"/>
              <a:gd name="T47" fmla="*/ 5260634 w 5260634"/>
              <a:gd name="T48" fmla="*/ 3481633 h 34816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260634" h="3481633">
                <a:moveTo>
                  <a:pt x="0" y="3481633"/>
                </a:moveTo>
                <a:cubicBezTo>
                  <a:pt x="65202" y="3220039"/>
                  <a:pt x="547153" y="2958446"/>
                  <a:pt x="745195" y="2774623"/>
                </a:cubicBezTo>
                <a:cubicBezTo>
                  <a:pt x="943237" y="2590800"/>
                  <a:pt x="1032713" y="2537382"/>
                  <a:pt x="1188255" y="2378697"/>
                </a:cubicBezTo>
                <a:cubicBezTo>
                  <a:pt x="1343797" y="2220013"/>
                  <a:pt x="1574753" y="1973345"/>
                  <a:pt x="1678448" y="1822516"/>
                </a:cubicBezTo>
                <a:cubicBezTo>
                  <a:pt x="1782143" y="1671687"/>
                  <a:pt x="1774288" y="1638693"/>
                  <a:pt x="1810424" y="1473724"/>
                </a:cubicBezTo>
                <a:cubicBezTo>
                  <a:pt x="1846560" y="1308755"/>
                  <a:pt x="1921974" y="1033806"/>
                  <a:pt x="1895265" y="832701"/>
                </a:cubicBezTo>
                <a:cubicBezTo>
                  <a:pt x="1868556" y="631596"/>
                  <a:pt x="1648597" y="400639"/>
                  <a:pt x="1650168" y="267093"/>
                </a:cubicBezTo>
                <a:cubicBezTo>
                  <a:pt x="1651739" y="133547"/>
                  <a:pt x="1780572" y="0"/>
                  <a:pt x="1904692" y="31423"/>
                </a:cubicBezTo>
                <a:cubicBezTo>
                  <a:pt x="2028812" y="62846"/>
                  <a:pt x="2245628" y="311085"/>
                  <a:pt x="2394886" y="455629"/>
                </a:cubicBezTo>
                <a:cubicBezTo>
                  <a:pt x="2544144" y="600173"/>
                  <a:pt x="2674547" y="703868"/>
                  <a:pt x="2800238" y="898689"/>
                </a:cubicBezTo>
                <a:cubicBezTo>
                  <a:pt x="2925929" y="1093510"/>
                  <a:pt x="3020197" y="1379456"/>
                  <a:pt x="3149030" y="1624553"/>
                </a:cubicBezTo>
                <a:cubicBezTo>
                  <a:pt x="3277863" y="1869650"/>
                  <a:pt x="3356420" y="2150882"/>
                  <a:pt x="3573236" y="2369270"/>
                </a:cubicBezTo>
                <a:cubicBezTo>
                  <a:pt x="3790052" y="2587658"/>
                  <a:pt x="4168696" y="2771481"/>
                  <a:pt x="4449929" y="2934879"/>
                </a:cubicBezTo>
                <a:cubicBezTo>
                  <a:pt x="4731162" y="3098277"/>
                  <a:pt x="5260634" y="3349658"/>
                  <a:pt x="5260634" y="3349658"/>
                </a:cubicBezTo>
              </a:path>
            </a:pathLst>
          </a:custGeom>
          <a:noFill/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70325" y="3001963"/>
            <a:ext cx="407988" cy="784225"/>
            <a:chOff x="3870114" y="3002444"/>
            <a:chExt cx="408406" cy="783746"/>
          </a:xfrm>
        </p:grpSpPr>
        <p:sp>
          <p:nvSpPr>
            <p:cNvPr id="24587" name="Rounded Rectangle 7"/>
            <p:cNvSpPr>
              <a:spLocks noChangeArrowheads="1"/>
            </p:cNvSpPr>
            <p:nvPr/>
          </p:nvSpPr>
          <p:spPr bwMode="auto">
            <a:xfrm rot="3195720">
              <a:off x="3837854" y="3571876"/>
              <a:ext cx="357190" cy="7143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sl-SI"/>
            </a:p>
          </p:txBody>
        </p:sp>
        <p:sp>
          <p:nvSpPr>
            <p:cNvPr id="24588" name="Rounded Rectangle 8"/>
            <p:cNvSpPr>
              <a:spLocks noChangeArrowheads="1"/>
            </p:cNvSpPr>
            <p:nvPr/>
          </p:nvSpPr>
          <p:spPr bwMode="auto">
            <a:xfrm rot="5642399">
              <a:off x="3727238" y="3145320"/>
              <a:ext cx="357190" cy="7143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sl-SI"/>
            </a:p>
          </p:txBody>
        </p:sp>
        <p:sp>
          <p:nvSpPr>
            <p:cNvPr id="24589" name="Rounded Rectangle 9"/>
            <p:cNvSpPr>
              <a:spLocks noChangeArrowheads="1"/>
            </p:cNvSpPr>
            <p:nvPr/>
          </p:nvSpPr>
          <p:spPr bwMode="auto">
            <a:xfrm rot="1893999">
              <a:off x="3921330" y="3017142"/>
              <a:ext cx="357190" cy="71438"/>
            </a:xfrm>
            <a:prstGeom prst="roundRect">
              <a:avLst>
                <a:gd name="adj" fmla="val 16667"/>
              </a:avLst>
            </a:prstGeom>
            <a:solidFill>
              <a:srgbClr val="FF6600"/>
            </a:solidFill>
            <a:ln w="25400" algn="ctr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sl-SI"/>
            </a:p>
          </p:txBody>
        </p:sp>
      </p:grpSp>
      <p:cxnSp>
        <p:nvCxnSpPr>
          <p:cNvPr id="24583" name="Straight Arrow Connector 11"/>
          <p:cNvCxnSpPr>
            <a:cxnSpLocks noChangeShapeType="1"/>
          </p:cNvCxnSpPr>
          <p:nvPr/>
        </p:nvCxnSpPr>
        <p:spPr bwMode="auto">
          <a:xfrm rot="5400000" flipH="1" flipV="1">
            <a:off x="2071688" y="5357812"/>
            <a:ext cx="857250" cy="714375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24584" name="TextBox 12"/>
          <p:cNvSpPr txBox="1">
            <a:spLocks noChangeArrowheads="1"/>
          </p:cNvSpPr>
          <p:nvPr/>
        </p:nvSpPr>
        <p:spPr bwMode="auto">
          <a:xfrm>
            <a:off x="2143125" y="5643563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l-SI"/>
              <a:t>DH</a:t>
            </a:r>
          </a:p>
        </p:txBody>
      </p:sp>
      <p:sp>
        <p:nvSpPr>
          <p:cNvPr id="11" name="Smiley Face 10"/>
          <p:cNvSpPr>
            <a:spLocks noChangeArrowheads="1"/>
          </p:cNvSpPr>
          <p:nvPr/>
        </p:nvSpPr>
        <p:spPr bwMode="auto">
          <a:xfrm>
            <a:off x="4500563" y="2571750"/>
            <a:ext cx="285750" cy="214313"/>
          </a:xfrm>
          <a:prstGeom prst="smileyFace">
            <a:avLst>
              <a:gd name="adj" fmla="val 4653"/>
            </a:avLst>
          </a:prstGeom>
          <a:solidFill>
            <a:srgbClr val="00B05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  <p:sp>
        <p:nvSpPr>
          <p:cNvPr id="14" name="Smiley Face 13"/>
          <p:cNvSpPr>
            <a:spLocks noChangeArrowheads="1"/>
          </p:cNvSpPr>
          <p:nvPr/>
        </p:nvSpPr>
        <p:spPr bwMode="auto">
          <a:xfrm>
            <a:off x="4500563" y="2714625"/>
            <a:ext cx="285750" cy="214313"/>
          </a:xfrm>
          <a:prstGeom prst="smileyFace">
            <a:avLst>
              <a:gd name="adj" fmla="val 4653"/>
            </a:avLst>
          </a:prstGeom>
          <a:solidFill>
            <a:srgbClr val="FF66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375 0.51954 C -0.36753 0.49063 -0.34132 0.46195 -0.31597 0.43604 C -0.29062 0.41013 -0.26406 0.40065 -0.24114 0.3634 C -0.21823 0.32616 -0.19253 0.2489 -0.17847 0.21281 C -0.16441 0.17673 -0.16232 0.17441 -0.15729 0.14666 C -0.15225 0.1189 -0.16371 0.07194 -0.14826 0.0458 C -0.13281 0.01966 -0.08628 -0.00324 -0.06441 -0.01064 C -0.04253 -0.01804 -0.02968 -0.00833 -0.01684 0.00139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86 0.5665 C -0.34982 0.53782 -0.31961 0.50937 -0.28385 0.46426 C -0.24809 0.41915 -0.20312 0.36664 -0.16562 0.29609 C -0.12812 0.22554 -0.08611 0.08952 -0.0585 0.04025 C -0.0309 -0.00902 -0.01545 -0.00463 -1.11111E-6 -1.50821E-6 " pathEditMode="relative" ptsTypes="aaa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Challenges for the Organizer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Stress</a:t>
            </a:r>
            <a:endParaRPr lang="sl-SI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lot of material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dirty="0" err="1" smtClean="0"/>
              <a:t>Extra</a:t>
            </a:r>
            <a:r>
              <a:rPr lang="sl-SI" sz="2000" dirty="0" smtClean="0"/>
              <a:t> </a:t>
            </a:r>
            <a:r>
              <a:rPr lang="en-US" sz="2000" dirty="0" smtClean="0"/>
              <a:t>Bibs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Leg bibs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Video cameras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dirty="0" err="1" smtClean="0"/>
              <a:t>Good</a:t>
            </a:r>
            <a:r>
              <a:rPr lang="sl-SI" sz="2400" dirty="0" smtClean="0"/>
              <a:t> </a:t>
            </a:r>
            <a:r>
              <a:rPr lang="en-US" sz="2400" dirty="0" smtClean="0"/>
              <a:t>timing &amp; Data processing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Information flow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Good planning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Official and additional info board</a:t>
            </a:r>
            <a:br>
              <a:rPr lang="en-US" sz="2400" dirty="0" smtClean="0"/>
            </a:br>
            <a:r>
              <a:rPr lang="en-US" sz="2400" dirty="0" smtClean="0"/>
              <a:t>(sprint brackets)</a:t>
            </a:r>
            <a:r>
              <a:rPr lang="sl-SI" sz="2400" dirty="0" smtClean="0"/>
              <a:t/>
            </a:r>
            <a:br>
              <a:rPr lang="sl-SI" sz="2400" dirty="0" smtClean="0"/>
            </a:br>
            <a:r>
              <a:rPr lang="sl-SI" sz="2400" dirty="0" smtClean="0"/>
              <a:t>Excel </a:t>
            </a:r>
            <a:r>
              <a:rPr lang="sl-SI" sz="2400" dirty="0" err="1" smtClean="0"/>
              <a:t>templates</a:t>
            </a:r>
            <a:endParaRPr lang="en-US" sz="2400" dirty="0" smtClean="0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5763" y="3200400"/>
            <a:ext cx="2408237" cy="3657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/>
              <a:t>Team Sprint</a:t>
            </a:r>
            <a:endParaRPr lang="sl-SI" dirty="0"/>
          </a:p>
        </p:txBody>
      </p:sp>
      <p:sp>
        <p:nvSpPr>
          <p:cNvPr id="26626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l-SI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Team sprint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Team sprint competition</a:t>
            </a:r>
            <a:r>
              <a:rPr lang="cs-CZ" dirty="0">
                <a:latin typeface="Arial" charset="0"/>
              </a:rPr>
              <a:t> (ICR 361)</a:t>
            </a:r>
            <a:endParaRPr lang="en-US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800" dirty="0">
                <a:latin typeface="Arial" charset="0"/>
              </a:rPr>
              <a:t>quick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Arial" charset="0"/>
              </a:rPr>
              <a:t>Short</a:t>
            </a:r>
            <a:r>
              <a:rPr lang="sl-SI" sz="2800" dirty="0" smtClean="0">
                <a:latin typeface="Arial" charset="0"/>
              </a:rPr>
              <a:t>?</a:t>
            </a:r>
            <a:endParaRPr lang="en-US" sz="2800" dirty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800" dirty="0">
                <a:latin typeface="Arial" charset="0"/>
              </a:rPr>
              <a:t>exciting atmosphere</a:t>
            </a:r>
          </a:p>
          <a:p>
            <a:pPr eaLnBrk="1" hangingPunct="1">
              <a:defRPr/>
            </a:pPr>
            <a:r>
              <a:rPr lang="en-US" dirty="0" err="1">
                <a:latin typeface="Arial" charset="0"/>
              </a:rPr>
              <a:t>Chalenge</a:t>
            </a:r>
            <a:r>
              <a:rPr lang="en-US" dirty="0">
                <a:latin typeface="Arial" charset="0"/>
              </a:rPr>
              <a:t> for Jury and </a:t>
            </a:r>
            <a:r>
              <a:rPr lang="en-US" dirty="0" err="1">
                <a:latin typeface="Arial" charset="0"/>
              </a:rPr>
              <a:t>organizator</a:t>
            </a:r>
            <a:endParaRPr lang="en-US" dirty="0">
              <a:latin typeface="Arial" charset="0"/>
            </a:endParaRP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It is necessary plan, prepare, predict, quickly react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Team Sprints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/>
            <a:r>
              <a:rPr lang="sl-SI" dirty="0" smtClean="0">
                <a:latin typeface="Arial" charset="0"/>
              </a:rPr>
              <a:t>E</a:t>
            </a:r>
            <a:r>
              <a:rPr lang="en-US" dirty="0" err="1" smtClean="0">
                <a:latin typeface="Arial" charset="0"/>
              </a:rPr>
              <a:t>ntries</a:t>
            </a:r>
            <a:r>
              <a:rPr lang="en-US" dirty="0" smtClean="0">
                <a:latin typeface="Arial" charset="0"/>
              </a:rPr>
              <a:t>, quotas</a:t>
            </a:r>
            <a:r>
              <a:rPr lang="cs-CZ" dirty="0" smtClean="0">
                <a:latin typeface="Arial" charset="0"/>
              </a:rPr>
              <a:t>, course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Composition of Start List for semifinals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Starting positions in finals</a:t>
            </a:r>
            <a:endParaRPr lang="cs-CZ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Number of teams in semifinal (max. 15) and final (max. 10)</a:t>
            </a:r>
            <a:endParaRPr lang="cs-CZ" dirty="0" smtClean="0">
              <a:latin typeface="Arial" charset="0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3600" smtClean="0"/>
              <a:t>TS: Start List Composition Example</a:t>
            </a:r>
            <a:endParaRPr lang="en-US" sz="3600" smtClean="0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07950" y="155733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GER 1</a:t>
            </a:r>
          </a:p>
          <a:p>
            <a:pPr algn="ctr"/>
            <a:r>
              <a:rPr lang="sl-SI" sz="1400"/>
              <a:t>23,56</a:t>
            </a:r>
            <a:endParaRPr lang="en-US" sz="1400"/>
          </a:p>
        </p:txBody>
      </p:sp>
      <p:sp>
        <p:nvSpPr>
          <p:cNvPr id="29701" name="Rectangle 8"/>
          <p:cNvSpPr>
            <a:spLocks noChangeArrowheads="1"/>
          </p:cNvSpPr>
          <p:nvPr/>
        </p:nvSpPr>
        <p:spPr bwMode="auto">
          <a:xfrm>
            <a:off x="107950" y="220503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GER 2</a:t>
            </a:r>
          </a:p>
          <a:p>
            <a:pPr algn="ctr"/>
            <a:r>
              <a:rPr lang="sl-SI" sz="1400"/>
              <a:t>48,43</a:t>
            </a:r>
            <a:endParaRPr lang="en-US" sz="1400"/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07950" y="28543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ITA 1</a:t>
            </a:r>
          </a:p>
          <a:p>
            <a:pPr algn="ctr"/>
            <a:r>
              <a:rPr lang="sl-SI" sz="1400"/>
              <a:t>13,56</a:t>
            </a:r>
            <a:endParaRPr lang="en-US" sz="1400"/>
          </a:p>
        </p:txBody>
      </p:sp>
      <p:sp>
        <p:nvSpPr>
          <p:cNvPr id="29703" name="Rectangle 10"/>
          <p:cNvSpPr>
            <a:spLocks noChangeArrowheads="1"/>
          </p:cNvSpPr>
          <p:nvPr/>
        </p:nvSpPr>
        <p:spPr bwMode="auto">
          <a:xfrm>
            <a:off x="107950" y="35020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ITA 2</a:t>
            </a:r>
          </a:p>
          <a:p>
            <a:pPr algn="ctr"/>
            <a:r>
              <a:rPr lang="sl-SI" sz="1400"/>
              <a:t>45,54</a:t>
            </a:r>
            <a:endParaRPr lang="en-US" sz="1400"/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107950" y="41497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SUI</a:t>
            </a:r>
          </a:p>
          <a:p>
            <a:pPr algn="ctr"/>
            <a:r>
              <a:rPr lang="sl-SI" sz="1400"/>
              <a:t>33,78</a:t>
            </a:r>
            <a:endParaRPr lang="en-US" sz="1400"/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107950" y="47974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FIN</a:t>
            </a:r>
          </a:p>
          <a:p>
            <a:pPr algn="ctr"/>
            <a:r>
              <a:rPr lang="sl-SI" sz="1400"/>
              <a:t>24,87</a:t>
            </a:r>
            <a:endParaRPr lang="en-US" sz="1400"/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107950" y="54451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RUS</a:t>
            </a:r>
          </a:p>
          <a:p>
            <a:pPr algn="ctr"/>
            <a:r>
              <a:rPr lang="sl-SI" sz="1400"/>
              <a:t>23,08</a:t>
            </a:r>
            <a:endParaRPr lang="en-US" sz="1400"/>
          </a:p>
        </p:txBody>
      </p:sp>
      <p:sp>
        <p:nvSpPr>
          <p:cNvPr id="29707" name="Rectangle 14"/>
          <p:cNvSpPr>
            <a:spLocks noChangeArrowheads="1"/>
          </p:cNvSpPr>
          <p:nvPr/>
        </p:nvSpPr>
        <p:spPr bwMode="auto">
          <a:xfrm>
            <a:off x="1403350" y="155733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NOR 1</a:t>
            </a:r>
          </a:p>
          <a:p>
            <a:pPr algn="ctr"/>
            <a:r>
              <a:rPr lang="sl-SI" sz="1400"/>
              <a:t>10,45</a:t>
            </a:r>
            <a:endParaRPr lang="en-US" sz="1400"/>
          </a:p>
        </p:txBody>
      </p:sp>
      <p:sp>
        <p:nvSpPr>
          <p:cNvPr id="29708" name="Rectangle 15"/>
          <p:cNvSpPr>
            <a:spLocks noChangeArrowheads="1"/>
          </p:cNvSpPr>
          <p:nvPr/>
        </p:nvSpPr>
        <p:spPr bwMode="auto">
          <a:xfrm>
            <a:off x="1403350" y="220503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NOR 2</a:t>
            </a:r>
          </a:p>
          <a:p>
            <a:pPr algn="ctr"/>
            <a:r>
              <a:rPr lang="sl-SI" sz="1400"/>
              <a:t>53,87</a:t>
            </a:r>
            <a:endParaRPr lang="en-US" sz="1400"/>
          </a:p>
        </p:txBody>
      </p:sp>
      <p:sp>
        <p:nvSpPr>
          <p:cNvPr id="29709" name="Rectangle 16"/>
          <p:cNvSpPr>
            <a:spLocks noChangeArrowheads="1"/>
          </p:cNvSpPr>
          <p:nvPr/>
        </p:nvSpPr>
        <p:spPr bwMode="auto">
          <a:xfrm>
            <a:off x="1403350" y="28543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SWE 1</a:t>
            </a:r>
          </a:p>
          <a:p>
            <a:pPr algn="ctr"/>
            <a:r>
              <a:rPr lang="sl-SI" sz="1400"/>
              <a:t>15,76</a:t>
            </a:r>
            <a:endParaRPr lang="en-US" sz="1400"/>
          </a:p>
        </p:txBody>
      </p:sp>
      <p:sp>
        <p:nvSpPr>
          <p:cNvPr id="29710" name="Rectangle 17"/>
          <p:cNvSpPr>
            <a:spLocks noChangeArrowheads="1"/>
          </p:cNvSpPr>
          <p:nvPr/>
        </p:nvSpPr>
        <p:spPr bwMode="auto">
          <a:xfrm>
            <a:off x="1403350" y="35020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SWE 2</a:t>
            </a:r>
          </a:p>
          <a:p>
            <a:pPr algn="ctr"/>
            <a:r>
              <a:rPr lang="sl-SI" sz="1400"/>
              <a:t>22,98</a:t>
            </a:r>
            <a:endParaRPr lang="en-US" sz="1400"/>
          </a:p>
        </p:txBody>
      </p:sp>
      <p:sp>
        <p:nvSpPr>
          <p:cNvPr id="29711" name="Rectangle 18"/>
          <p:cNvSpPr>
            <a:spLocks noChangeArrowheads="1"/>
          </p:cNvSpPr>
          <p:nvPr/>
        </p:nvSpPr>
        <p:spPr bwMode="auto">
          <a:xfrm>
            <a:off x="1403350" y="41497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FRA</a:t>
            </a:r>
          </a:p>
          <a:p>
            <a:pPr algn="ctr"/>
            <a:r>
              <a:rPr lang="sl-SI" sz="1400"/>
              <a:t>28,65</a:t>
            </a:r>
            <a:endParaRPr lang="en-US" sz="1400"/>
          </a:p>
        </p:txBody>
      </p:sp>
      <p:sp>
        <p:nvSpPr>
          <p:cNvPr id="29712" name="Rectangle 19"/>
          <p:cNvSpPr>
            <a:spLocks noChangeArrowheads="1"/>
          </p:cNvSpPr>
          <p:nvPr/>
        </p:nvSpPr>
        <p:spPr bwMode="auto">
          <a:xfrm>
            <a:off x="1403350" y="47974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SLO</a:t>
            </a:r>
          </a:p>
          <a:p>
            <a:pPr algn="ctr"/>
            <a:r>
              <a:rPr lang="sl-SI" sz="1400"/>
              <a:t>28,43</a:t>
            </a:r>
            <a:endParaRPr lang="en-US" sz="1400"/>
          </a:p>
        </p:txBody>
      </p:sp>
      <p:sp>
        <p:nvSpPr>
          <p:cNvPr id="29713" name="Rectangle 20"/>
          <p:cNvSpPr>
            <a:spLocks noChangeArrowheads="1"/>
          </p:cNvSpPr>
          <p:nvPr/>
        </p:nvSpPr>
        <p:spPr bwMode="auto">
          <a:xfrm>
            <a:off x="1403350" y="54451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SPA</a:t>
            </a:r>
          </a:p>
          <a:p>
            <a:pPr algn="ctr"/>
            <a:r>
              <a:rPr lang="sl-SI" sz="1400"/>
              <a:t>45,21</a:t>
            </a:r>
            <a:endParaRPr lang="en-US" sz="1400"/>
          </a:p>
        </p:txBody>
      </p:sp>
      <p:sp>
        <p:nvSpPr>
          <p:cNvPr id="29714" name="Rectangle 21"/>
          <p:cNvSpPr>
            <a:spLocks noChangeArrowheads="1"/>
          </p:cNvSpPr>
          <p:nvPr/>
        </p:nvSpPr>
        <p:spPr bwMode="auto">
          <a:xfrm>
            <a:off x="2700338" y="1557338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EST 1</a:t>
            </a:r>
          </a:p>
          <a:p>
            <a:pPr algn="ctr"/>
            <a:r>
              <a:rPr lang="sl-SI" sz="1400"/>
              <a:t>22,00</a:t>
            </a:r>
            <a:endParaRPr lang="en-US" sz="1400"/>
          </a:p>
        </p:txBody>
      </p:sp>
      <p:sp>
        <p:nvSpPr>
          <p:cNvPr id="29715" name="Rectangle 22"/>
          <p:cNvSpPr>
            <a:spLocks noChangeArrowheads="1"/>
          </p:cNvSpPr>
          <p:nvPr/>
        </p:nvSpPr>
        <p:spPr bwMode="auto">
          <a:xfrm>
            <a:off x="2700338" y="2205038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EST 2</a:t>
            </a:r>
          </a:p>
          <a:p>
            <a:pPr algn="ctr"/>
            <a:r>
              <a:rPr lang="sl-SI" sz="1400"/>
              <a:t>43,76</a:t>
            </a:r>
            <a:endParaRPr lang="en-US" sz="1400"/>
          </a:p>
        </p:txBody>
      </p:sp>
      <p:sp>
        <p:nvSpPr>
          <p:cNvPr id="29716" name="Rectangle 23"/>
          <p:cNvSpPr>
            <a:spLocks noChangeArrowheads="1"/>
          </p:cNvSpPr>
          <p:nvPr/>
        </p:nvSpPr>
        <p:spPr bwMode="auto">
          <a:xfrm>
            <a:off x="2700338" y="28543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GER 3</a:t>
            </a:r>
          </a:p>
          <a:p>
            <a:pPr algn="ctr"/>
            <a:r>
              <a:rPr lang="sl-SI" sz="1400"/>
              <a:t>53,44</a:t>
            </a:r>
            <a:endParaRPr lang="en-US" sz="1400"/>
          </a:p>
        </p:txBody>
      </p:sp>
      <p:sp>
        <p:nvSpPr>
          <p:cNvPr id="29717" name="Rectangle 24"/>
          <p:cNvSpPr>
            <a:spLocks noChangeArrowheads="1"/>
          </p:cNvSpPr>
          <p:nvPr/>
        </p:nvSpPr>
        <p:spPr bwMode="auto">
          <a:xfrm>
            <a:off x="2700338" y="35020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GER 4</a:t>
            </a:r>
          </a:p>
          <a:p>
            <a:pPr algn="ctr"/>
            <a:r>
              <a:rPr lang="sl-SI" sz="1400"/>
              <a:t>55,76</a:t>
            </a:r>
            <a:endParaRPr lang="en-US" sz="1400"/>
          </a:p>
        </p:txBody>
      </p:sp>
      <p:sp>
        <p:nvSpPr>
          <p:cNvPr id="29718" name="Rectangle 25"/>
          <p:cNvSpPr>
            <a:spLocks noChangeArrowheads="1"/>
          </p:cNvSpPr>
          <p:nvPr/>
        </p:nvSpPr>
        <p:spPr bwMode="auto">
          <a:xfrm>
            <a:off x="4067175" y="1557338"/>
            <a:ext cx="2519363" cy="4608512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sl-SI"/>
              <a:t>SF1</a:t>
            </a:r>
            <a:endParaRPr lang="en-US"/>
          </a:p>
        </p:txBody>
      </p:sp>
      <p:sp>
        <p:nvSpPr>
          <p:cNvPr id="29719" name="Rectangle 26"/>
          <p:cNvSpPr>
            <a:spLocks noChangeArrowheads="1"/>
          </p:cNvSpPr>
          <p:nvPr/>
        </p:nvSpPr>
        <p:spPr bwMode="auto">
          <a:xfrm>
            <a:off x="6624638" y="1557338"/>
            <a:ext cx="2519362" cy="4608512"/>
          </a:xfrm>
          <a:prstGeom prst="rect">
            <a:avLst/>
          </a:prstGeom>
          <a:solidFill>
            <a:srgbClr val="99CC00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sl-SI"/>
              <a:t>SF 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Step 1: Setting of Teams I</a:t>
            </a:r>
            <a:br>
              <a:rPr lang="en-US" sz="3600" smtClean="0"/>
            </a:br>
            <a:r>
              <a:rPr lang="en-US" sz="1400" smtClean="0"/>
              <a:t>Lowest FIS Pts go to SF1, second/third lowest to SF2, 4th/5th to SF 1, and so on...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079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23,56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107950" y="220503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2</a:t>
            </a:r>
          </a:p>
          <a:p>
            <a:pPr algn="ctr"/>
            <a:r>
              <a:rPr lang="en-US" sz="1400"/>
              <a:t>48,43</a:t>
            </a:r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1079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ITA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13,56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107950" y="35020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2</a:t>
            </a:r>
          </a:p>
          <a:p>
            <a:pPr algn="ctr"/>
            <a:r>
              <a:rPr lang="en-US" sz="1400"/>
              <a:t>45,54</a:t>
            </a:r>
          </a:p>
        </p:txBody>
      </p:sp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107950" y="41497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SUI</a:t>
            </a:r>
          </a:p>
          <a:p>
            <a:pPr algn="ctr"/>
            <a:r>
              <a:rPr lang="en-US" sz="1400"/>
              <a:t>33,78</a:t>
            </a:r>
          </a:p>
        </p:txBody>
      </p:sp>
      <p:sp>
        <p:nvSpPr>
          <p:cNvPr id="30729" name="Rectangle 8"/>
          <p:cNvSpPr>
            <a:spLocks noChangeArrowheads="1"/>
          </p:cNvSpPr>
          <p:nvPr/>
        </p:nvSpPr>
        <p:spPr bwMode="auto">
          <a:xfrm>
            <a:off x="107950" y="47974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FIN</a:t>
            </a:r>
          </a:p>
          <a:p>
            <a:pPr algn="ctr"/>
            <a:r>
              <a:rPr lang="en-US" sz="1400"/>
              <a:t>24,87</a:t>
            </a:r>
          </a:p>
        </p:txBody>
      </p:sp>
      <p:sp>
        <p:nvSpPr>
          <p:cNvPr id="30730" name="Rectangle 9"/>
          <p:cNvSpPr>
            <a:spLocks noChangeArrowheads="1"/>
          </p:cNvSpPr>
          <p:nvPr/>
        </p:nvSpPr>
        <p:spPr bwMode="auto">
          <a:xfrm>
            <a:off x="107950" y="54451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RUS</a:t>
            </a:r>
          </a:p>
          <a:p>
            <a:pPr algn="ctr"/>
            <a:r>
              <a:rPr lang="en-US" sz="1400"/>
              <a:t>23,08</a:t>
            </a: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14033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NOR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10,45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1403350" y="220503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2</a:t>
            </a:r>
          </a:p>
          <a:p>
            <a:pPr algn="ctr"/>
            <a:r>
              <a:rPr lang="en-US" sz="1400"/>
              <a:t>53,87</a:t>
            </a:r>
          </a:p>
        </p:txBody>
      </p:sp>
      <p:sp>
        <p:nvSpPr>
          <p:cNvPr id="30733" name="Rectangle 12"/>
          <p:cNvSpPr>
            <a:spLocks noChangeArrowheads="1"/>
          </p:cNvSpPr>
          <p:nvPr/>
        </p:nvSpPr>
        <p:spPr bwMode="auto">
          <a:xfrm>
            <a:off x="14033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SWE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15,76</a:t>
            </a:r>
          </a:p>
        </p:txBody>
      </p:sp>
      <p:sp>
        <p:nvSpPr>
          <p:cNvPr id="30734" name="Rectangle 13"/>
          <p:cNvSpPr>
            <a:spLocks noChangeArrowheads="1"/>
          </p:cNvSpPr>
          <p:nvPr/>
        </p:nvSpPr>
        <p:spPr bwMode="auto">
          <a:xfrm>
            <a:off x="1403350" y="35020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2</a:t>
            </a:r>
          </a:p>
          <a:p>
            <a:pPr algn="ctr"/>
            <a:r>
              <a:rPr lang="en-US" sz="1400"/>
              <a:t>22,98</a:t>
            </a:r>
          </a:p>
        </p:txBody>
      </p:sp>
      <p:sp>
        <p:nvSpPr>
          <p:cNvPr id="30735" name="Rectangle 14"/>
          <p:cNvSpPr>
            <a:spLocks noChangeArrowheads="1"/>
          </p:cNvSpPr>
          <p:nvPr/>
        </p:nvSpPr>
        <p:spPr bwMode="auto">
          <a:xfrm>
            <a:off x="1403350" y="41497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FRA</a:t>
            </a:r>
          </a:p>
          <a:p>
            <a:pPr algn="ctr"/>
            <a:r>
              <a:rPr lang="en-US" sz="1400"/>
              <a:t>28,65</a:t>
            </a:r>
          </a:p>
        </p:txBody>
      </p:sp>
      <p:sp>
        <p:nvSpPr>
          <p:cNvPr id="30736" name="Rectangle 15"/>
          <p:cNvSpPr>
            <a:spLocks noChangeArrowheads="1"/>
          </p:cNvSpPr>
          <p:nvPr/>
        </p:nvSpPr>
        <p:spPr bwMode="auto">
          <a:xfrm>
            <a:off x="1403350" y="47974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SLO</a:t>
            </a:r>
          </a:p>
          <a:p>
            <a:pPr algn="ctr"/>
            <a:r>
              <a:rPr lang="en-US" sz="1400"/>
              <a:t>28,43</a:t>
            </a:r>
          </a:p>
        </p:txBody>
      </p:sp>
      <p:sp>
        <p:nvSpPr>
          <p:cNvPr id="30737" name="Rectangle 16"/>
          <p:cNvSpPr>
            <a:spLocks noChangeArrowheads="1"/>
          </p:cNvSpPr>
          <p:nvPr/>
        </p:nvSpPr>
        <p:spPr bwMode="auto">
          <a:xfrm>
            <a:off x="1403350" y="54451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SPA</a:t>
            </a:r>
          </a:p>
          <a:p>
            <a:pPr algn="ctr"/>
            <a:r>
              <a:rPr lang="en-US" sz="1400"/>
              <a:t>45,21</a:t>
            </a:r>
          </a:p>
        </p:txBody>
      </p:sp>
      <p:sp>
        <p:nvSpPr>
          <p:cNvPr id="30738" name="Rectangle 17"/>
          <p:cNvSpPr>
            <a:spLocks noChangeArrowheads="1"/>
          </p:cNvSpPr>
          <p:nvPr/>
        </p:nvSpPr>
        <p:spPr bwMode="auto">
          <a:xfrm>
            <a:off x="2700338" y="15573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EST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22,00</a:t>
            </a:r>
          </a:p>
        </p:txBody>
      </p:sp>
      <p:sp>
        <p:nvSpPr>
          <p:cNvPr id="30739" name="Rectangle 18"/>
          <p:cNvSpPr>
            <a:spLocks noChangeArrowheads="1"/>
          </p:cNvSpPr>
          <p:nvPr/>
        </p:nvSpPr>
        <p:spPr bwMode="auto">
          <a:xfrm>
            <a:off x="2700338" y="2205038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2</a:t>
            </a:r>
          </a:p>
          <a:p>
            <a:pPr algn="ctr"/>
            <a:r>
              <a:rPr lang="en-US" sz="1400"/>
              <a:t>43,76</a:t>
            </a:r>
          </a:p>
        </p:txBody>
      </p:sp>
      <p:sp>
        <p:nvSpPr>
          <p:cNvPr id="30740" name="Rectangle 19"/>
          <p:cNvSpPr>
            <a:spLocks noChangeArrowheads="1"/>
          </p:cNvSpPr>
          <p:nvPr/>
        </p:nvSpPr>
        <p:spPr bwMode="auto">
          <a:xfrm>
            <a:off x="2700338" y="28543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3</a:t>
            </a:r>
          </a:p>
          <a:p>
            <a:pPr algn="ctr"/>
            <a:r>
              <a:rPr lang="en-US" sz="1400"/>
              <a:t>53,44</a:t>
            </a:r>
          </a:p>
        </p:txBody>
      </p:sp>
      <p:sp>
        <p:nvSpPr>
          <p:cNvPr id="30741" name="Rectangle 20"/>
          <p:cNvSpPr>
            <a:spLocks noChangeArrowheads="1"/>
          </p:cNvSpPr>
          <p:nvPr/>
        </p:nvSpPr>
        <p:spPr bwMode="auto">
          <a:xfrm>
            <a:off x="2700338" y="35020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4</a:t>
            </a:r>
          </a:p>
          <a:p>
            <a:pPr algn="ctr"/>
            <a:r>
              <a:rPr lang="en-US" sz="1400"/>
              <a:t>55,76</a:t>
            </a:r>
          </a:p>
        </p:txBody>
      </p:sp>
      <p:sp>
        <p:nvSpPr>
          <p:cNvPr id="30742" name="Rectangle 21"/>
          <p:cNvSpPr>
            <a:spLocks noChangeArrowheads="1"/>
          </p:cNvSpPr>
          <p:nvPr/>
        </p:nvSpPr>
        <p:spPr bwMode="auto">
          <a:xfrm>
            <a:off x="3995738" y="1557338"/>
            <a:ext cx="2519362" cy="4608512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SF1</a:t>
            </a:r>
          </a:p>
        </p:txBody>
      </p:sp>
      <p:sp>
        <p:nvSpPr>
          <p:cNvPr id="30743" name="Rectangle 22"/>
          <p:cNvSpPr>
            <a:spLocks noChangeArrowheads="1"/>
          </p:cNvSpPr>
          <p:nvPr/>
        </p:nvSpPr>
        <p:spPr bwMode="auto">
          <a:xfrm>
            <a:off x="6588125" y="1557338"/>
            <a:ext cx="2555875" cy="4608512"/>
          </a:xfrm>
          <a:prstGeom prst="rect">
            <a:avLst/>
          </a:prstGeom>
          <a:solidFill>
            <a:srgbClr val="99CC00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 2</a:t>
            </a:r>
          </a:p>
        </p:txBody>
      </p:sp>
      <p:sp>
        <p:nvSpPr>
          <p:cNvPr id="107543" name="Rectangle 23"/>
          <p:cNvSpPr>
            <a:spLocks noChangeArrowheads="1"/>
          </p:cNvSpPr>
          <p:nvPr/>
        </p:nvSpPr>
        <p:spPr bwMode="auto">
          <a:xfrm>
            <a:off x="52927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1</a:t>
            </a:r>
          </a:p>
          <a:p>
            <a:pPr algn="ctr"/>
            <a:r>
              <a:rPr lang="en-US" sz="1400"/>
              <a:t>23,56</a:t>
            </a:r>
          </a:p>
        </p:txBody>
      </p:sp>
      <p:sp>
        <p:nvSpPr>
          <p:cNvPr id="107544" name="Rectangle 24"/>
          <p:cNvSpPr>
            <a:spLocks noChangeArrowheads="1"/>
          </p:cNvSpPr>
          <p:nvPr/>
        </p:nvSpPr>
        <p:spPr bwMode="auto">
          <a:xfrm>
            <a:off x="3995738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1</a:t>
            </a:r>
          </a:p>
          <a:p>
            <a:pPr algn="ctr"/>
            <a:r>
              <a:rPr lang="en-US" sz="1400"/>
              <a:t>10,45</a:t>
            </a:r>
          </a:p>
        </p:txBody>
      </p:sp>
      <p:sp>
        <p:nvSpPr>
          <p:cNvPr id="107546" name="Rectangle 26"/>
          <p:cNvSpPr>
            <a:spLocks noChangeArrowheads="1"/>
          </p:cNvSpPr>
          <p:nvPr/>
        </p:nvSpPr>
        <p:spPr bwMode="auto">
          <a:xfrm>
            <a:off x="65881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1</a:t>
            </a:r>
          </a:p>
          <a:p>
            <a:pPr algn="ctr"/>
            <a:r>
              <a:rPr lang="en-US" sz="1400"/>
              <a:t>13,56</a:t>
            </a:r>
          </a:p>
        </p:txBody>
      </p:sp>
      <p:sp>
        <p:nvSpPr>
          <p:cNvPr id="107548" name="Rectangle 28"/>
          <p:cNvSpPr>
            <a:spLocks noChangeArrowheads="1"/>
          </p:cNvSpPr>
          <p:nvPr/>
        </p:nvSpPr>
        <p:spPr bwMode="auto">
          <a:xfrm>
            <a:off x="7885113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1</a:t>
            </a:r>
          </a:p>
          <a:p>
            <a:pPr algn="ctr"/>
            <a:r>
              <a:rPr lang="en-US" sz="1400"/>
              <a:t>15,76</a:t>
            </a:r>
          </a:p>
        </p:txBody>
      </p:sp>
      <p:sp>
        <p:nvSpPr>
          <p:cNvPr id="107549" name="Rectangle 29"/>
          <p:cNvSpPr>
            <a:spLocks noChangeArrowheads="1"/>
          </p:cNvSpPr>
          <p:nvPr/>
        </p:nvSpPr>
        <p:spPr bwMode="auto">
          <a:xfrm>
            <a:off x="3995738" y="25654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1</a:t>
            </a:r>
          </a:p>
          <a:p>
            <a:pPr algn="ctr"/>
            <a:r>
              <a:rPr lang="en-US" sz="1400"/>
              <a:t>22,00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7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7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43" grpId="0" animBg="1"/>
      <p:bldP spid="107544" grpId="0" animBg="1"/>
      <p:bldP spid="107546" grpId="0" animBg="1"/>
      <p:bldP spid="107548" grpId="0" animBg="1"/>
      <p:bldP spid="1075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Step 2: Setting of Teams 2</a:t>
            </a:r>
            <a:r>
              <a:rPr lang="en-US" smtClean="0"/>
              <a:t/>
            </a:r>
            <a:br>
              <a:rPr lang="en-US" smtClean="0"/>
            </a:br>
            <a:r>
              <a:rPr lang="en-US" sz="1800" smtClean="0"/>
              <a:t>Now you just look for a SF where same nation is not present...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1079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23,56</a:t>
            </a:r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07950" y="22050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GER 2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48,43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1079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ITA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13,56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107950" y="35020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ITA 2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45,54</a:t>
            </a: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07950" y="41497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SUI</a:t>
            </a:r>
          </a:p>
          <a:p>
            <a:pPr algn="ctr"/>
            <a:r>
              <a:rPr lang="en-US" sz="1400"/>
              <a:t>33,78</a:t>
            </a:r>
          </a:p>
        </p:txBody>
      </p:sp>
      <p:sp>
        <p:nvSpPr>
          <p:cNvPr id="31753" name="Rectangle 8"/>
          <p:cNvSpPr>
            <a:spLocks noChangeArrowheads="1"/>
          </p:cNvSpPr>
          <p:nvPr/>
        </p:nvSpPr>
        <p:spPr bwMode="auto">
          <a:xfrm>
            <a:off x="107950" y="47974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FIN</a:t>
            </a:r>
          </a:p>
          <a:p>
            <a:pPr algn="ctr"/>
            <a:r>
              <a:rPr lang="en-US" sz="1400"/>
              <a:t>24,87</a:t>
            </a:r>
          </a:p>
        </p:txBody>
      </p:sp>
      <p:sp>
        <p:nvSpPr>
          <p:cNvPr id="31754" name="Rectangle 9"/>
          <p:cNvSpPr>
            <a:spLocks noChangeArrowheads="1"/>
          </p:cNvSpPr>
          <p:nvPr/>
        </p:nvSpPr>
        <p:spPr bwMode="auto">
          <a:xfrm>
            <a:off x="107950" y="54451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RUS</a:t>
            </a:r>
          </a:p>
          <a:p>
            <a:pPr algn="ctr"/>
            <a:r>
              <a:rPr lang="en-US" sz="1400"/>
              <a:t>23,08</a:t>
            </a:r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14033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NOR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10,45</a:t>
            </a:r>
          </a:p>
        </p:txBody>
      </p:sp>
      <p:sp>
        <p:nvSpPr>
          <p:cNvPr id="31756" name="Rectangle 11"/>
          <p:cNvSpPr>
            <a:spLocks noChangeArrowheads="1"/>
          </p:cNvSpPr>
          <p:nvPr/>
        </p:nvSpPr>
        <p:spPr bwMode="auto">
          <a:xfrm>
            <a:off x="1403350" y="22050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NOR 2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53,87</a:t>
            </a:r>
          </a:p>
        </p:txBody>
      </p:sp>
      <p:sp>
        <p:nvSpPr>
          <p:cNvPr id="31757" name="Rectangle 12"/>
          <p:cNvSpPr>
            <a:spLocks noChangeArrowheads="1"/>
          </p:cNvSpPr>
          <p:nvPr/>
        </p:nvSpPr>
        <p:spPr bwMode="auto">
          <a:xfrm>
            <a:off x="14033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SWE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15,76</a:t>
            </a:r>
          </a:p>
        </p:txBody>
      </p:sp>
      <p:sp>
        <p:nvSpPr>
          <p:cNvPr id="31758" name="Rectangle 13"/>
          <p:cNvSpPr>
            <a:spLocks noChangeArrowheads="1"/>
          </p:cNvSpPr>
          <p:nvPr/>
        </p:nvSpPr>
        <p:spPr bwMode="auto">
          <a:xfrm>
            <a:off x="1403350" y="35020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SWE 2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22,98</a:t>
            </a:r>
          </a:p>
        </p:txBody>
      </p:sp>
      <p:sp>
        <p:nvSpPr>
          <p:cNvPr id="31759" name="Rectangle 14"/>
          <p:cNvSpPr>
            <a:spLocks noChangeArrowheads="1"/>
          </p:cNvSpPr>
          <p:nvPr/>
        </p:nvSpPr>
        <p:spPr bwMode="auto">
          <a:xfrm>
            <a:off x="1403350" y="41497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FRA</a:t>
            </a:r>
          </a:p>
          <a:p>
            <a:pPr algn="ctr"/>
            <a:r>
              <a:rPr lang="en-US" sz="1400"/>
              <a:t>28,65</a:t>
            </a:r>
          </a:p>
        </p:txBody>
      </p:sp>
      <p:sp>
        <p:nvSpPr>
          <p:cNvPr id="31760" name="Rectangle 15"/>
          <p:cNvSpPr>
            <a:spLocks noChangeArrowheads="1"/>
          </p:cNvSpPr>
          <p:nvPr/>
        </p:nvSpPr>
        <p:spPr bwMode="auto">
          <a:xfrm>
            <a:off x="1403350" y="47974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SLO</a:t>
            </a:r>
          </a:p>
          <a:p>
            <a:pPr algn="ctr"/>
            <a:r>
              <a:rPr lang="en-US" sz="1400"/>
              <a:t>28,43</a:t>
            </a:r>
          </a:p>
        </p:txBody>
      </p:sp>
      <p:sp>
        <p:nvSpPr>
          <p:cNvPr id="31761" name="Rectangle 16"/>
          <p:cNvSpPr>
            <a:spLocks noChangeArrowheads="1"/>
          </p:cNvSpPr>
          <p:nvPr/>
        </p:nvSpPr>
        <p:spPr bwMode="auto">
          <a:xfrm>
            <a:off x="1403350" y="544512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SPA</a:t>
            </a:r>
          </a:p>
          <a:p>
            <a:pPr algn="ctr"/>
            <a:r>
              <a:rPr lang="en-US" sz="1400"/>
              <a:t>45,21</a:t>
            </a:r>
          </a:p>
        </p:txBody>
      </p:sp>
      <p:sp>
        <p:nvSpPr>
          <p:cNvPr id="31762" name="Rectangle 17"/>
          <p:cNvSpPr>
            <a:spLocks noChangeArrowheads="1"/>
          </p:cNvSpPr>
          <p:nvPr/>
        </p:nvSpPr>
        <p:spPr bwMode="auto">
          <a:xfrm>
            <a:off x="2700338" y="15573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EST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22,00</a:t>
            </a:r>
          </a:p>
        </p:txBody>
      </p:sp>
      <p:sp>
        <p:nvSpPr>
          <p:cNvPr id="31763" name="Rectangle 18"/>
          <p:cNvSpPr>
            <a:spLocks noChangeArrowheads="1"/>
          </p:cNvSpPr>
          <p:nvPr/>
        </p:nvSpPr>
        <p:spPr bwMode="auto">
          <a:xfrm>
            <a:off x="2700338" y="22050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EST 2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43,76</a:t>
            </a:r>
          </a:p>
        </p:txBody>
      </p:sp>
      <p:sp>
        <p:nvSpPr>
          <p:cNvPr id="31764" name="Rectangle 19"/>
          <p:cNvSpPr>
            <a:spLocks noChangeArrowheads="1"/>
          </p:cNvSpPr>
          <p:nvPr/>
        </p:nvSpPr>
        <p:spPr bwMode="auto">
          <a:xfrm>
            <a:off x="2700338" y="28543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3</a:t>
            </a:r>
          </a:p>
          <a:p>
            <a:pPr algn="ctr"/>
            <a:r>
              <a:rPr lang="en-US" sz="1400"/>
              <a:t>53,44</a:t>
            </a:r>
          </a:p>
        </p:txBody>
      </p:sp>
      <p:sp>
        <p:nvSpPr>
          <p:cNvPr id="31765" name="Rectangle 20"/>
          <p:cNvSpPr>
            <a:spLocks noChangeArrowheads="1"/>
          </p:cNvSpPr>
          <p:nvPr/>
        </p:nvSpPr>
        <p:spPr bwMode="auto">
          <a:xfrm>
            <a:off x="2700338" y="35020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4</a:t>
            </a:r>
          </a:p>
          <a:p>
            <a:pPr algn="ctr"/>
            <a:r>
              <a:rPr lang="en-US" sz="1400"/>
              <a:t>55,76</a:t>
            </a:r>
          </a:p>
        </p:txBody>
      </p:sp>
      <p:sp>
        <p:nvSpPr>
          <p:cNvPr id="31766" name="Rectangle 21"/>
          <p:cNvSpPr>
            <a:spLocks noChangeArrowheads="1"/>
          </p:cNvSpPr>
          <p:nvPr/>
        </p:nvSpPr>
        <p:spPr bwMode="auto">
          <a:xfrm>
            <a:off x="3995738" y="1557338"/>
            <a:ext cx="2519362" cy="4608512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SF1</a:t>
            </a:r>
          </a:p>
        </p:txBody>
      </p:sp>
      <p:sp>
        <p:nvSpPr>
          <p:cNvPr id="31767" name="Rectangle 22"/>
          <p:cNvSpPr>
            <a:spLocks noChangeArrowheads="1"/>
          </p:cNvSpPr>
          <p:nvPr/>
        </p:nvSpPr>
        <p:spPr bwMode="auto">
          <a:xfrm>
            <a:off x="6588125" y="1557338"/>
            <a:ext cx="2555875" cy="4608512"/>
          </a:xfrm>
          <a:prstGeom prst="rect">
            <a:avLst/>
          </a:prstGeom>
          <a:solidFill>
            <a:srgbClr val="99CC00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 2</a:t>
            </a:r>
          </a:p>
        </p:txBody>
      </p:sp>
      <p:sp>
        <p:nvSpPr>
          <p:cNvPr id="108572" name="Rectangle 28"/>
          <p:cNvSpPr>
            <a:spLocks noChangeArrowheads="1"/>
          </p:cNvSpPr>
          <p:nvPr/>
        </p:nvSpPr>
        <p:spPr bwMode="auto">
          <a:xfrm>
            <a:off x="6588125" y="38608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2</a:t>
            </a:r>
          </a:p>
          <a:p>
            <a:pPr algn="ctr"/>
            <a:r>
              <a:rPr lang="en-US" sz="1400"/>
              <a:t>53,87</a:t>
            </a:r>
          </a:p>
        </p:txBody>
      </p:sp>
      <p:sp>
        <p:nvSpPr>
          <p:cNvPr id="108573" name="Rectangle 29"/>
          <p:cNvSpPr>
            <a:spLocks noChangeArrowheads="1"/>
          </p:cNvSpPr>
          <p:nvPr/>
        </p:nvSpPr>
        <p:spPr bwMode="auto">
          <a:xfrm>
            <a:off x="5292725" y="32131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2</a:t>
            </a:r>
          </a:p>
          <a:p>
            <a:pPr algn="ctr"/>
            <a:r>
              <a:rPr lang="en-US" sz="1400"/>
              <a:t>45,54</a:t>
            </a:r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3995738" y="32131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2</a:t>
            </a:r>
          </a:p>
          <a:p>
            <a:pPr algn="ctr"/>
            <a:r>
              <a:rPr lang="en-US" sz="1400"/>
              <a:t>22,98</a:t>
            </a:r>
          </a:p>
        </p:txBody>
      </p:sp>
      <p:sp>
        <p:nvSpPr>
          <p:cNvPr id="31771" name="Rectangle 31"/>
          <p:cNvSpPr>
            <a:spLocks noChangeArrowheads="1"/>
          </p:cNvSpPr>
          <p:nvPr/>
        </p:nvSpPr>
        <p:spPr bwMode="auto">
          <a:xfrm>
            <a:off x="52927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1</a:t>
            </a:r>
          </a:p>
          <a:p>
            <a:pPr algn="ctr"/>
            <a:r>
              <a:rPr lang="en-US" sz="1400"/>
              <a:t>23,56</a:t>
            </a:r>
          </a:p>
        </p:txBody>
      </p:sp>
      <p:sp>
        <p:nvSpPr>
          <p:cNvPr id="31772" name="Rectangle 32"/>
          <p:cNvSpPr>
            <a:spLocks noChangeArrowheads="1"/>
          </p:cNvSpPr>
          <p:nvPr/>
        </p:nvSpPr>
        <p:spPr bwMode="auto">
          <a:xfrm>
            <a:off x="3995738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1</a:t>
            </a:r>
          </a:p>
          <a:p>
            <a:pPr algn="ctr"/>
            <a:r>
              <a:rPr lang="en-US" sz="1400"/>
              <a:t>10,45</a:t>
            </a:r>
          </a:p>
        </p:txBody>
      </p:sp>
      <p:sp>
        <p:nvSpPr>
          <p:cNvPr id="31773" name="Rectangle 33"/>
          <p:cNvSpPr>
            <a:spLocks noChangeArrowheads="1"/>
          </p:cNvSpPr>
          <p:nvPr/>
        </p:nvSpPr>
        <p:spPr bwMode="auto">
          <a:xfrm>
            <a:off x="65881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1</a:t>
            </a:r>
          </a:p>
          <a:p>
            <a:pPr algn="ctr"/>
            <a:r>
              <a:rPr lang="en-US" sz="1400"/>
              <a:t>13,56</a:t>
            </a:r>
          </a:p>
        </p:txBody>
      </p:sp>
      <p:sp>
        <p:nvSpPr>
          <p:cNvPr id="31774" name="Rectangle 34"/>
          <p:cNvSpPr>
            <a:spLocks noChangeArrowheads="1"/>
          </p:cNvSpPr>
          <p:nvPr/>
        </p:nvSpPr>
        <p:spPr bwMode="auto">
          <a:xfrm>
            <a:off x="7885113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1</a:t>
            </a:r>
          </a:p>
          <a:p>
            <a:pPr algn="ctr"/>
            <a:r>
              <a:rPr lang="en-US" sz="1400"/>
              <a:t>15,76</a:t>
            </a:r>
          </a:p>
        </p:txBody>
      </p:sp>
      <p:sp>
        <p:nvSpPr>
          <p:cNvPr id="31775" name="Rectangle 35"/>
          <p:cNvSpPr>
            <a:spLocks noChangeArrowheads="1"/>
          </p:cNvSpPr>
          <p:nvPr/>
        </p:nvSpPr>
        <p:spPr bwMode="auto">
          <a:xfrm>
            <a:off x="3995738" y="25654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1</a:t>
            </a:r>
          </a:p>
          <a:p>
            <a:pPr algn="ctr"/>
            <a:r>
              <a:rPr lang="en-US" sz="1400"/>
              <a:t>22,00</a:t>
            </a:r>
          </a:p>
        </p:txBody>
      </p:sp>
      <p:sp>
        <p:nvSpPr>
          <p:cNvPr id="108580" name="Rectangle 36"/>
          <p:cNvSpPr>
            <a:spLocks noChangeArrowheads="1"/>
          </p:cNvSpPr>
          <p:nvPr/>
        </p:nvSpPr>
        <p:spPr bwMode="auto">
          <a:xfrm>
            <a:off x="6588125" y="32131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2</a:t>
            </a:r>
          </a:p>
          <a:p>
            <a:pPr algn="ctr"/>
            <a:r>
              <a:rPr lang="en-US" sz="1400"/>
              <a:t>43,76</a:t>
            </a:r>
          </a:p>
        </p:txBody>
      </p:sp>
      <p:sp>
        <p:nvSpPr>
          <p:cNvPr id="108581" name="Rectangle 37"/>
          <p:cNvSpPr>
            <a:spLocks noChangeArrowheads="1"/>
          </p:cNvSpPr>
          <p:nvPr/>
        </p:nvSpPr>
        <p:spPr bwMode="auto">
          <a:xfrm>
            <a:off x="7885113" y="32131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2</a:t>
            </a:r>
          </a:p>
          <a:p>
            <a:pPr algn="ctr"/>
            <a:r>
              <a:rPr lang="en-US" sz="1400"/>
              <a:t>48,43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8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72" grpId="0" animBg="1"/>
      <p:bldP spid="108573" grpId="0" animBg="1"/>
      <p:bldP spid="108574" grpId="0" animBg="1"/>
      <p:bldP spid="108580" grpId="0" animBg="1"/>
      <p:bldP spid="1085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Sprints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ICR</a:t>
            </a:r>
            <a:r>
              <a:rPr lang="en-US" dirty="0" smtClean="0"/>
              <a:t> 360.x</a:t>
            </a:r>
            <a:endParaRPr lang="sl-SI" dirty="0" smtClean="0"/>
          </a:p>
          <a:p>
            <a:pPr eaLnBrk="1" hangingPunct="1"/>
            <a:r>
              <a:rPr lang="en-US" dirty="0" smtClean="0"/>
              <a:t>Qualification</a:t>
            </a:r>
          </a:p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Team </a:t>
            </a:r>
            <a:r>
              <a:rPr lang="sl-SI" dirty="0" smtClean="0"/>
              <a:t>C</a:t>
            </a:r>
            <a:r>
              <a:rPr lang="en-US" dirty="0" err="1" smtClean="0"/>
              <a:t>aptains</a:t>
            </a:r>
            <a:r>
              <a:rPr lang="en-US" dirty="0" smtClean="0"/>
              <a:t> Meeting</a:t>
            </a:r>
          </a:p>
          <a:p>
            <a:pPr eaLnBrk="1" hangingPunct="1"/>
            <a:r>
              <a:rPr lang="en-US" dirty="0" smtClean="0"/>
              <a:t>Final Sprint Heats</a:t>
            </a:r>
          </a:p>
          <a:p>
            <a:pPr lvl="1" eaLnBrk="1" hangingPunct="1"/>
            <a:r>
              <a:rPr lang="sl-SI" dirty="0" smtClean="0"/>
              <a:t>¼ </a:t>
            </a:r>
            <a:r>
              <a:rPr lang="en-US" dirty="0" smtClean="0"/>
              <a:t>Finals</a:t>
            </a:r>
          </a:p>
          <a:p>
            <a:pPr lvl="1" eaLnBrk="1" hangingPunct="1"/>
            <a:r>
              <a:rPr lang="sl-SI" dirty="0" smtClean="0"/>
              <a:t>½ </a:t>
            </a:r>
            <a:r>
              <a:rPr lang="en-US" dirty="0" smtClean="0"/>
              <a:t>Finals</a:t>
            </a:r>
          </a:p>
          <a:p>
            <a:pPr lvl="1" eaLnBrk="1" hangingPunct="1"/>
            <a:r>
              <a:rPr lang="en-US" dirty="0" smtClean="0"/>
              <a:t>Finals</a:t>
            </a:r>
            <a:r>
              <a:rPr lang="sl-SI" dirty="0" smtClean="0"/>
              <a:t> (B) A</a:t>
            </a:r>
            <a:endParaRPr lang="en-US" dirty="0" smtClean="0"/>
          </a:p>
        </p:txBody>
      </p:sp>
      <p:pic>
        <p:nvPicPr>
          <p:cNvPr id="7173" name="Picture 4" descr="petraSpr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440238"/>
            <a:ext cx="349250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 bwMode="auto">
          <a:xfrm>
            <a:off x="4893092" y="3286124"/>
            <a:ext cx="4250908" cy="1571636"/>
          </a:xfrm>
          <a:prstGeom prst="leftArrow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dirty="0">
                <a:cs typeface="+mn-cs"/>
              </a:rPr>
              <a:t>Can be reduced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>@ FIS level competitions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Step 3: Setting of Single Teams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200" smtClean="0"/>
              <a:t> </a:t>
            </a:r>
            <a:r>
              <a:rPr lang="en-US" sz="1800" smtClean="0"/>
              <a:t>Start with the lowest FIS Pts in SF 1, 2nd/3rd in SF 2 and so on...</a:t>
            </a: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1079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23,56</a:t>
            </a: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107950" y="22050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48,43</a:t>
            </a: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079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ITA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13,56</a:t>
            </a:r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107950" y="35020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ITA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45,54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107950" y="41497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SUI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33,78</a:t>
            </a:r>
          </a:p>
        </p:txBody>
      </p:sp>
      <p:sp>
        <p:nvSpPr>
          <p:cNvPr id="32777" name="Rectangle 8"/>
          <p:cNvSpPr>
            <a:spLocks noChangeArrowheads="1"/>
          </p:cNvSpPr>
          <p:nvPr/>
        </p:nvSpPr>
        <p:spPr bwMode="auto">
          <a:xfrm>
            <a:off x="107950" y="47974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FIN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24,87</a:t>
            </a:r>
          </a:p>
        </p:txBody>
      </p:sp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107950" y="54451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RUS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23,08</a:t>
            </a: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14033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NOR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10,45</a:t>
            </a: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1403350" y="22050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NOR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53,87</a:t>
            </a:r>
          </a:p>
        </p:txBody>
      </p:sp>
      <p:sp>
        <p:nvSpPr>
          <p:cNvPr id="32781" name="Rectangle 12"/>
          <p:cNvSpPr>
            <a:spLocks noChangeArrowheads="1"/>
          </p:cNvSpPr>
          <p:nvPr/>
        </p:nvSpPr>
        <p:spPr bwMode="auto">
          <a:xfrm>
            <a:off x="14033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SWE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15,76</a:t>
            </a:r>
          </a:p>
        </p:txBody>
      </p:sp>
      <p:sp>
        <p:nvSpPr>
          <p:cNvPr id="32782" name="Rectangle 13"/>
          <p:cNvSpPr>
            <a:spLocks noChangeArrowheads="1"/>
          </p:cNvSpPr>
          <p:nvPr/>
        </p:nvSpPr>
        <p:spPr bwMode="auto">
          <a:xfrm>
            <a:off x="1403350" y="35020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SWE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22,98</a:t>
            </a:r>
          </a:p>
        </p:txBody>
      </p:sp>
      <p:sp>
        <p:nvSpPr>
          <p:cNvPr id="32783" name="Rectangle 14"/>
          <p:cNvSpPr>
            <a:spLocks noChangeArrowheads="1"/>
          </p:cNvSpPr>
          <p:nvPr/>
        </p:nvSpPr>
        <p:spPr bwMode="auto">
          <a:xfrm>
            <a:off x="1403350" y="41497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FRA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28,65</a:t>
            </a:r>
          </a:p>
        </p:txBody>
      </p:sp>
      <p:sp>
        <p:nvSpPr>
          <p:cNvPr id="32784" name="Rectangle 15"/>
          <p:cNvSpPr>
            <a:spLocks noChangeArrowheads="1"/>
          </p:cNvSpPr>
          <p:nvPr/>
        </p:nvSpPr>
        <p:spPr bwMode="auto">
          <a:xfrm>
            <a:off x="1403350" y="47974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SLO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28,43</a:t>
            </a:r>
          </a:p>
        </p:txBody>
      </p:sp>
      <p:sp>
        <p:nvSpPr>
          <p:cNvPr id="32785" name="Rectangle 16"/>
          <p:cNvSpPr>
            <a:spLocks noChangeArrowheads="1"/>
          </p:cNvSpPr>
          <p:nvPr/>
        </p:nvSpPr>
        <p:spPr bwMode="auto">
          <a:xfrm>
            <a:off x="1403350" y="54451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rgbClr val="990000"/>
                </a:solidFill>
              </a:rPr>
              <a:t>SPA</a:t>
            </a:r>
          </a:p>
          <a:p>
            <a:pPr algn="ctr"/>
            <a:r>
              <a:rPr lang="en-US" sz="1400">
                <a:solidFill>
                  <a:srgbClr val="990000"/>
                </a:solidFill>
              </a:rPr>
              <a:t>45,21</a:t>
            </a:r>
          </a:p>
        </p:txBody>
      </p:sp>
      <p:sp>
        <p:nvSpPr>
          <p:cNvPr id="32786" name="Rectangle 17"/>
          <p:cNvSpPr>
            <a:spLocks noChangeArrowheads="1"/>
          </p:cNvSpPr>
          <p:nvPr/>
        </p:nvSpPr>
        <p:spPr bwMode="auto">
          <a:xfrm>
            <a:off x="2700338" y="15573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EST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22,00</a:t>
            </a:r>
          </a:p>
        </p:txBody>
      </p:sp>
      <p:sp>
        <p:nvSpPr>
          <p:cNvPr id="32787" name="Rectangle 18"/>
          <p:cNvSpPr>
            <a:spLocks noChangeArrowheads="1"/>
          </p:cNvSpPr>
          <p:nvPr/>
        </p:nvSpPr>
        <p:spPr bwMode="auto">
          <a:xfrm>
            <a:off x="2700338" y="22050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EST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43,76</a:t>
            </a:r>
          </a:p>
        </p:txBody>
      </p:sp>
      <p:sp>
        <p:nvSpPr>
          <p:cNvPr id="32788" name="Rectangle 19"/>
          <p:cNvSpPr>
            <a:spLocks noChangeArrowheads="1"/>
          </p:cNvSpPr>
          <p:nvPr/>
        </p:nvSpPr>
        <p:spPr bwMode="auto">
          <a:xfrm>
            <a:off x="2700338" y="28543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3</a:t>
            </a:r>
          </a:p>
          <a:p>
            <a:pPr algn="ctr"/>
            <a:r>
              <a:rPr lang="en-US" sz="1400"/>
              <a:t>53,44</a:t>
            </a:r>
          </a:p>
        </p:txBody>
      </p:sp>
      <p:sp>
        <p:nvSpPr>
          <p:cNvPr id="32789" name="Rectangle 20"/>
          <p:cNvSpPr>
            <a:spLocks noChangeArrowheads="1"/>
          </p:cNvSpPr>
          <p:nvPr/>
        </p:nvSpPr>
        <p:spPr bwMode="auto">
          <a:xfrm>
            <a:off x="2700338" y="350202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4</a:t>
            </a:r>
          </a:p>
          <a:p>
            <a:pPr algn="ctr"/>
            <a:r>
              <a:rPr lang="en-US" sz="1400"/>
              <a:t>55,76</a:t>
            </a:r>
          </a:p>
        </p:txBody>
      </p:sp>
      <p:sp>
        <p:nvSpPr>
          <p:cNvPr id="32790" name="Rectangle 21"/>
          <p:cNvSpPr>
            <a:spLocks noChangeArrowheads="1"/>
          </p:cNvSpPr>
          <p:nvPr/>
        </p:nvSpPr>
        <p:spPr bwMode="auto">
          <a:xfrm>
            <a:off x="3995738" y="1557338"/>
            <a:ext cx="2519362" cy="4608512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SF1</a:t>
            </a:r>
          </a:p>
        </p:txBody>
      </p:sp>
      <p:sp>
        <p:nvSpPr>
          <p:cNvPr id="32791" name="Rectangle 22"/>
          <p:cNvSpPr>
            <a:spLocks noChangeArrowheads="1"/>
          </p:cNvSpPr>
          <p:nvPr/>
        </p:nvSpPr>
        <p:spPr bwMode="auto">
          <a:xfrm>
            <a:off x="6588125" y="1557338"/>
            <a:ext cx="2555875" cy="4608512"/>
          </a:xfrm>
          <a:prstGeom prst="rect">
            <a:avLst/>
          </a:prstGeom>
          <a:solidFill>
            <a:srgbClr val="99CC00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 2</a:t>
            </a:r>
          </a:p>
        </p:txBody>
      </p:sp>
      <p:sp>
        <p:nvSpPr>
          <p:cNvPr id="32792" name="Rectangle 23"/>
          <p:cNvSpPr>
            <a:spLocks noChangeArrowheads="1"/>
          </p:cNvSpPr>
          <p:nvPr/>
        </p:nvSpPr>
        <p:spPr bwMode="auto">
          <a:xfrm>
            <a:off x="6588125" y="38608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2</a:t>
            </a:r>
          </a:p>
          <a:p>
            <a:pPr algn="ctr"/>
            <a:r>
              <a:rPr lang="en-US" sz="1400"/>
              <a:t>53,87</a:t>
            </a:r>
          </a:p>
        </p:txBody>
      </p:sp>
      <p:sp>
        <p:nvSpPr>
          <p:cNvPr id="32793" name="Rectangle 24"/>
          <p:cNvSpPr>
            <a:spLocks noChangeArrowheads="1"/>
          </p:cNvSpPr>
          <p:nvPr/>
        </p:nvSpPr>
        <p:spPr bwMode="auto">
          <a:xfrm>
            <a:off x="5292725" y="32131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2</a:t>
            </a:r>
          </a:p>
          <a:p>
            <a:pPr algn="ctr"/>
            <a:r>
              <a:rPr lang="en-US" sz="1400"/>
              <a:t>45,54</a:t>
            </a:r>
          </a:p>
        </p:txBody>
      </p:sp>
      <p:sp>
        <p:nvSpPr>
          <p:cNvPr id="32794" name="Rectangle 25"/>
          <p:cNvSpPr>
            <a:spLocks noChangeArrowheads="1"/>
          </p:cNvSpPr>
          <p:nvPr/>
        </p:nvSpPr>
        <p:spPr bwMode="auto">
          <a:xfrm>
            <a:off x="3995738" y="32131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2</a:t>
            </a:r>
          </a:p>
          <a:p>
            <a:pPr algn="ctr"/>
            <a:r>
              <a:rPr lang="en-US" sz="1400"/>
              <a:t>22,98</a:t>
            </a:r>
          </a:p>
        </p:txBody>
      </p:sp>
      <p:sp>
        <p:nvSpPr>
          <p:cNvPr id="32795" name="Rectangle 26"/>
          <p:cNvSpPr>
            <a:spLocks noChangeArrowheads="1"/>
          </p:cNvSpPr>
          <p:nvPr/>
        </p:nvSpPr>
        <p:spPr bwMode="auto">
          <a:xfrm>
            <a:off x="52927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1</a:t>
            </a:r>
          </a:p>
          <a:p>
            <a:pPr algn="ctr"/>
            <a:r>
              <a:rPr lang="en-US" sz="1400"/>
              <a:t>23,56</a:t>
            </a:r>
          </a:p>
        </p:txBody>
      </p:sp>
      <p:sp>
        <p:nvSpPr>
          <p:cNvPr id="32796" name="Rectangle 27"/>
          <p:cNvSpPr>
            <a:spLocks noChangeArrowheads="1"/>
          </p:cNvSpPr>
          <p:nvPr/>
        </p:nvSpPr>
        <p:spPr bwMode="auto">
          <a:xfrm>
            <a:off x="3995738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1</a:t>
            </a:r>
          </a:p>
          <a:p>
            <a:pPr algn="ctr"/>
            <a:r>
              <a:rPr lang="en-US" sz="1400"/>
              <a:t>10,45</a:t>
            </a:r>
          </a:p>
        </p:txBody>
      </p:sp>
      <p:sp>
        <p:nvSpPr>
          <p:cNvPr id="32797" name="Rectangle 28"/>
          <p:cNvSpPr>
            <a:spLocks noChangeArrowheads="1"/>
          </p:cNvSpPr>
          <p:nvPr/>
        </p:nvSpPr>
        <p:spPr bwMode="auto">
          <a:xfrm>
            <a:off x="65881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1</a:t>
            </a:r>
          </a:p>
          <a:p>
            <a:pPr algn="ctr"/>
            <a:r>
              <a:rPr lang="en-US" sz="1400"/>
              <a:t>13,56</a:t>
            </a:r>
          </a:p>
        </p:txBody>
      </p:sp>
      <p:sp>
        <p:nvSpPr>
          <p:cNvPr id="32798" name="Rectangle 29"/>
          <p:cNvSpPr>
            <a:spLocks noChangeArrowheads="1"/>
          </p:cNvSpPr>
          <p:nvPr/>
        </p:nvSpPr>
        <p:spPr bwMode="auto">
          <a:xfrm>
            <a:off x="7885113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1</a:t>
            </a:r>
          </a:p>
          <a:p>
            <a:pPr algn="ctr"/>
            <a:r>
              <a:rPr lang="en-US" sz="1400"/>
              <a:t>15,76</a:t>
            </a:r>
          </a:p>
        </p:txBody>
      </p:sp>
      <p:sp>
        <p:nvSpPr>
          <p:cNvPr id="32799" name="Rectangle 30"/>
          <p:cNvSpPr>
            <a:spLocks noChangeArrowheads="1"/>
          </p:cNvSpPr>
          <p:nvPr/>
        </p:nvSpPr>
        <p:spPr bwMode="auto">
          <a:xfrm>
            <a:off x="3995738" y="25654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1</a:t>
            </a:r>
          </a:p>
          <a:p>
            <a:pPr algn="ctr"/>
            <a:r>
              <a:rPr lang="en-US" sz="1400"/>
              <a:t>22,00</a:t>
            </a:r>
          </a:p>
        </p:txBody>
      </p:sp>
      <p:sp>
        <p:nvSpPr>
          <p:cNvPr id="32800" name="Rectangle 31"/>
          <p:cNvSpPr>
            <a:spLocks noChangeArrowheads="1"/>
          </p:cNvSpPr>
          <p:nvPr/>
        </p:nvSpPr>
        <p:spPr bwMode="auto">
          <a:xfrm>
            <a:off x="6588125" y="32131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2</a:t>
            </a:r>
          </a:p>
          <a:p>
            <a:pPr algn="ctr"/>
            <a:r>
              <a:rPr lang="en-US" sz="1400"/>
              <a:t>43,76</a:t>
            </a:r>
          </a:p>
        </p:txBody>
      </p:sp>
      <p:sp>
        <p:nvSpPr>
          <p:cNvPr id="32801" name="Rectangle 32"/>
          <p:cNvSpPr>
            <a:spLocks noChangeArrowheads="1"/>
          </p:cNvSpPr>
          <p:nvPr/>
        </p:nvSpPr>
        <p:spPr bwMode="auto">
          <a:xfrm>
            <a:off x="7885113" y="32131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2</a:t>
            </a:r>
          </a:p>
          <a:p>
            <a:pPr algn="ctr"/>
            <a:r>
              <a:rPr lang="en-US" sz="1400"/>
              <a:t>48,43</a:t>
            </a:r>
          </a:p>
        </p:txBody>
      </p:sp>
      <p:sp>
        <p:nvSpPr>
          <p:cNvPr id="109601" name="Rectangle 33"/>
          <p:cNvSpPr>
            <a:spLocks noChangeArrowheads="1"/>
          </p:cNvSpPr>
          <p:nvPr/>
        </p:nvSpPr>
        <p:spPr bwMode="auto">
          <a:xfrm>
            <a:off x="3995738" y="45085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RUS</a:t>
            </a:r>
          </a:p>
          <a:p>
            <a:pPr algn="ctr"/>
            <a:r>
              <a:rPr lang="en-US" sz="1400"/>
              <a:t>23,08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588125" y="4508500"/>
            <a:ext cx="2555875" cy="576263"/>
            <a:chOff x="4150" y="2840"/>
            <a:chExt cx="1610" cy="363"/>
          </a:xfrm>
        </p:grpSpPr>
        <p:sp>
          <p:nvSpPr>
            <p:cNvPr id="32808" name="Rectangle 34"/>
            <p:cNvSpPr>
              <a:spLocks noChangeArrowheads="1"/>
            </p:cNvSpPr>
            <p:nvPr/>
          </p:nvSpPr>
          <p:spPr bwMode="auto">
            <a:xfrm>
              <a:off x="4150" y="2840"/>
              <a:ext cx="771" cy="363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/>
                <a:t>FIN</a:t>
              </a:r>
            </a:p>
            <a:p>
              <a:pPr algn="ctr"/>
              <a:r>
                <a:rPr lang="en-US" sz="1400"/>
                <a:t>24,87</a:t>
              </a:r>
            </a:p>
          </p:txBody>
        </p:sp>
        <p:sp>
          <p:nvSpPr>
            <p:cNvPr id="32809" name="Rectangle 35"/>
            <p:cNvSpPr>
              <a:spLocks noChangeArrowheads="1"/>
            </p:cNvSpPr>
            <p:nvPr/>
          </p:nvSpPr>
          <p:spPr bwMode="auto">
            <a:xfrm>
              <a:off x="4989" y="2840"/>
              <a:ext cx="771" cy="363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/>
                <a:t>SLO</a:t>
              </a:r>
            </a:p>
            <a:p>
              <a:pPr algn="ctr"/>
              <a:r>
                <a:rPr lang="en-US" sz="1400"/>
                <a:t>28,43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995738" y="4508500"/>
            <a:ext cx="2520950" cy="1225550"/>
            <a:chOff x="2517" y="2840"/>
            <a:chExt cx="1588" cy="772"/>
          </a:xfrm>
        </p:grpSpPr>
        <p:sp>
          <p:nvSpPr>
            <p:cNvPr id="32806" name="Rectangle 36"/>
            <p:cNvSpPr>
              <a:spLocks noChangeArrowheads="1"/>
            </p:cNvSpPr>
            <p:nvPr/>
          </p:nvSpPr>
          <p:spPr bwMode="auto">
            <a:xfrm>
              <a:off x="3334" y="2840"/>
              <a:ext cx="771" cy="363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/>
                <a:t>FRA</a:t>
              </a:r>
            </a:p>
            <a:p>
              <a:pPr algn="ctr"/>
              <a:r>
                <a:rPr lang="en-US" sz="1400"/>
                <a:t>28,65</a:t>
              </a:r>
            </a:p>
          </p:txBody>
        </p:sp>
        <p:sp>
          <p:nvSpPr>
            <p:cNvPr id="32807" name="Rectangle 37"/>
            <p:cNvSpPr>
              <a:spLocks noChangeArrowheads="1"/>
            </p:cNvSpPr>
            <p:nvPr/>
          </p:nvSpPr>
          <p:spPr bwMode="auto">
            <a:xfrm>
              <a:off x="2517" y="3249"/>
              <a:ext cx="771" cy="363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25400">
              <a:solidFill>
                <a:srgbClr val="8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/>
              <a:r>
                <a:rPr lang="en-US"/>
                <a:t>SUI</a:t>
              </a:r>
            </a:p>
            <a:p>
              <a:pPr algn="ctr"/>
              <a:r>
                <a:rPr lang="en-US" sz="1400"/>
                <a:t>33,78</a:t>
              </a:r>
            </a:p>
          </p:txBody>
        </p:sp>
      </p:grpSp>
      <p:sp>
        <p:nvSpPr>
          <p:cNvPr id="109606" name="Rectangle 38"/>
          <p:cNvSpPr>
            <a:spLocks noChangeArrowheads="1"/>
          </p:cNvSpPr>
          <p:nvPr/>
        </p:nvSpPr>
        <p:spPr bwMode="auto">
          <a:xfrm>
            <a:off x="6588125" y="515778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SPA</a:t>
            </a:r>
          </a:p>
          <a:p>
            <a:pPr algn="ctr"/>
            <a:r>
              <a:rPr lang="en-US" sz="1400"/>
              <a:t>45,21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01" grpId="0" animBg="1"/>
      <p:bldP spid="10960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1"/>
          <p:cNvSpPr>
            <a:spLocks noChangeArrowheads="1"/>
          </p:cNvSpPr>
          <p:nvPr/>
        </p:nvSpPr>
        <p:spPr bwMode="auto">
          <a:xfrm>
            <a:off x="3995738" y="1557338"/>
            <a:ext cx="2519362" cy="4608512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SF1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Step </a:t>
            </a:r>
            <a:r>
              <a:rPr lang="sl-SI" sz="3200" smtClean="0"/>
              <a:t>4</a:t>
            </a:r>
            <a:r>
              <a:rPr lang="en-US" sz="3200" smtClean="0"/>
              <a:t>: Setting </a:t>
            </a:r>
            <a:r>
              <a:rPr lang="sl-SI" sz="3200" smtClean="0"/>
              <a:t>Teams from nat. Quota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200" smtClean="0"/>
              <a:t> </a:t>
            </a:r>
            <a:r>
              <a:rPr lang="en-US" sz="1800" smtClean="0"/>
              <a:t>lowest FIS Pts in SF 1</a:t>
            </a: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079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23,56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107950" y="22050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48,43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079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ITA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13,56</a:t>
            </a:r>
          </a:p>
        </p:txBody>
      </p:sp>
      <p:sp>
        <p:nvSpPr>
          <p:cNvPr id="33800" name="Rectangle 6"/>
          <p:cNvSpPr>
            <a:spLocks noChangeArrowheads="1"/>
          </p:cNvSpPr>
          <p:nvPr/>
        </p:nvSpPr>
        <p:spPr bwMode="auto">
          <a:xfrm>
            <a:off x="107950" y="35020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ITA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45,54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107950" y="41497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SUI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33,78</a:t>
            </a:r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auto">
          <a:xfrm>
            <a:off x="107950" y="47974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FIN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24,87</a:t>
            </a:r>
          </a:p>
        </p:txBody>
      </p:sp>
      <p:sp>
        <p:nvSpPr>
          <p:cNvPr id="33803" name="Rectangle 9"/>
          <p:cNvSpPr>
            <a:spLocks noChangeArrowheads="1"/>
          </p:cNvSpPr>
          <p:nvPr/>
        </p:nvSpPr>
        <p:spPr bwMode="auto">
          <a:xfrm>
            <a:off x="107950" y="54451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RUS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23,08</a:t>
            </a:r>
          </a:p>
        </p:txBody>
      </p:sp>
      <p:sp>
        <p:nvSpPr>
          <p:cNvPr id="33804" name="Rectangle 10"/>
          <p:cNvSpPr>
            <a:spLocks noChangeArrowheads="1"/>
          </p:cNvSpPr>
          <p:nvPr/>
        </p:nvSpPr>
        <p:spPr bwMode="auto">
          <a:xfrm>
            <a:off x="1403350" y="15573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NOR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10,45</a:t>
            </a:r>
          </a:p>
        </p:txBody>
      </p:sp>
      <p:sp>
        <p:nvSpPr>
          <p:cNvPr id="33805" name="Rectangle 11"/>
          <p:cNvSpPr>
            <a:spLocks noChangeArrowheads="1"/>
          </p:cNvSpPr>
          <p:nvPr/>
        </p:nvSpPr>
        <p:spPr bwMode="auto">
          <a:xfrm>
            <a:off x="1403350" y="2205038"/>
            <a:ext cx="1223963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NOR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53,87</a:t>
            </a:r>
          </a:p>
        </p:txBody>
      </p:sp>
      <p:sp>
        <p:nvSpPr>
          <p:cNvPr id="33806" name="Rectangle 12"/>
          <p:cNvSpPr>
            <a:spLocks noChangeArrowheads="1"/>
          </p:cNvSpPr>
          <p:nvPr/>
        </p:nvSpPr>
        <p:spPr bwMode="auto">
          <a:xfrm>
            <a:off x="1403350" y="28543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SWE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15,76</a:t>
            </a: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403350" y="35020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SWE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22,98</a:t>
            </a:r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1403350" y="41497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FRA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28,65</a:t>
            </a:r>
          </a:p>
        </p:txBody>
      </p:sp>
      <p:sp>
        <p:nvSpPr>
          <p:cNvPr id="33809" name="Rectangle 15"/>
          <p:cNvSpPr>
            <a:spLocks noChangeArrowheads="1"/>
          </p:cNvSpPr>
          <p:nvPr/>
        </p:nvSpPr>
        <p:spPr bwMode="auto">
          <a:xfrm>
            <a:off x="1403350" y="47974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SLO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28,43</a:t>
            </a:r>
          </a:p>
        </p:txBody>
      </p:sp>
      <p:sp>
        <p:nvSpPr>
          <p:cNvPr id="33810" name="Rectangle 16"/>
          <p:cNvSpPr>
            <a:spLocks noChangeArrowheads="1"/>
          </p:cNvSpPr>
          <p:nvPr/>
        </p:nvSpPr>
        <p:spPr bwMode="auto">
          <a:xfrm>
            <a:off x="1403350" y="5445125"/>
            <a:ext cx="1223963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SPA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45,21</a:t>
            </a:r>
          </a:p>
        </p:txBody>
      </p:sp>
      <p:sp>
        <p:nvSpPr>
          <p:cNvPr id="33811" name="Rectangle 17"/>
          <p:cNvSpPr>
            <a:spLocks noChangeArrowheads="1"/>
          </p:cNvSpPr>
          <p:nvPr/>
        </p:nvSpPr>
        <p:spPr bwMode="auto">
          <a:xfrm>
            <a:off x="2700338" y="15573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EST 1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22,00</a:t>
            </a:r>
          </a:p>
        </p:txBody>
      </p:sp>
      <p:sp>
        <p:nvSpPr>
          <p:cNvPr id="33812" name="Rectangle 18"/>
          <p:cNvSpPr>
            <a:spLocks noChangeArrowheads="1"/>
          </p:cNvSpPr>
          <p:nvPr/>
        </p:nvSpPr>
        <p:spPr bwMode="auto">
          <a:xfrm>
            <a:off x="2700338" y="2205038"/>
            <a:ext cx="1223962" cy="576262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EST 2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43,76</a:t>
            </a:r>
          </a:p>
        </p:txBody>
      </p:sp>
      <p:sp>
        <p:nvSpPr>
          <p:cNvPr id="33813" name="Rectangle 19"/>
          <p:cNvSpPr>
            <a:spLocks noChangeArrowheads="1"/>
          </p:cNvSpPr>
          <p:nvPr/>
        </p:nvSpPr>
        <p:spPr bwMode="auto">
          <a:xfrm>
            <a:off x="5292725" y="558958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3</a:t>
            </a:r>
          </a:p>
          <a:p>
            <a:pPr algn="ctr"/>
            <a:r>
              <a:rPr lang="en-US" sz="1400"/>
              <a:t>53,44</a:t>
            </a:r>
          </a:p>
        </p:txBody>
      </p:sp>
      <p:sp>
        <p:nvSpPr>
          <p:cNvPr id="33814" name="Rectangle 20"/>
          <p:cNvSpPr>
            <a:spLocks noChangeArrowheads="1"/>
          </p:cNvSpPr>
          <p:nvPr/>
        </p:nvSpPr>
        <p:spPr bwMode="auto">
          <a:xfrm>
            <a:off x="2700338" y="3502025"/>
            <a:ext cx="1223962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4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55,76</a:t>
            </a:r>
          </a:p>
        </p:txBody>
      </p:sp>
      <p:sp>
        <p:nvSpPr>
          <p:cNvPr id="33815" name="Rectangle 22"/>
          <p:cNvSpPr>
            <a:spLocks noChangeArrowheads="1"/>
          </p:cNvSpPr>
          <p:nvPr/>
        </p:nvSpPr>
        <p:spPr bwMode="auto">
          <a:xfrm>
            <a:off x="6588125" y="1557338"/>
            <a:ext cx="2555875" cy="4608512"/>
          </a:xfrm>
          <a:prstGeom prst="rect">
            <a:avLst/>
          </a:prstGeom>
          <a:solidFill>
            <a:srgbClr val="99CC00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r>
              <a:rPr lang="en-US"/>
              <a:t>SF 2</a:t>
            </a:r>
          </a:p>
        </p:txBody>
      </p:sp>
      <p:sp>
        <p:nvSpPr>
          <p:cNvPr id="33816" name="Rectangle 23"/>
          <p:cNvSpPr>
            <a:spLocks noChangeArrowheads="1"/>
          </p:cNvSpPr>
          <p:nvPr/>
        </p:nvSpPr>
        <p:spPr bwMode="auto">
          <a:xfrm>
            <a:off x="6588125" y="38608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2</a:t>
            </a:r>
          </a:p>
          <a:p>
            <a:pPr algn="ctr"/>
            <a:r>
              <a:rPr lang="en-US" sz="1400"/>
              <a:t>53,87</a:t>
            </a:r>
          </a:p>
        </p:txBody>
      </p:sp>
      <p:sp>
        <p:nvSpPr>
          <p:cNvPr id="33817" name="Rectangle 24"/>
          <p:cNvSpPr>
            <a:spLocks noChangeArrowheads="1"/>
          </p:cNvSpPr>
          <p:nvPr/>
        </p:nvSpPr>
        <p:spPr bwMode="auto">
          <a:xfrm>
            <a:off x="5292725" y="32131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2</a:t>
            </a:r>
          </a:p>
          <a:p>
            <a:pPr algn="ctr"/>
            <a:r>
              <a:rPr lang="en-US" sz="1400"/>
              <a:t>45,54</a:t>
            </a:r>
          </a:p>
        </p:txBody>
      </p:sp>
      <p:sp>
        <p:nvSpPr>
          <p:cNvPr id="33818" name="Rectangle 25"/>
          <p:cNvSpPr>
            <a:spLocks noChangeArrowheads="1"/>
          </p:cNvSpPr>
          <p:nvPr/>
        </p:nvSpPr>
        <p:spPr bwMode="auto">
          <a:xfrm>
            <a:off x="3995738" y="32131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2</a:t>
            </a:r>
          </a:p>
          <a:p>
            <a:pPr algn="ctr"/>
            <a:r>
              <a:rPr lang="en-US" sz="1400"/>
              <a:t>22,98</a:t>
            </a:r>
          </a:p>
        </p:txBody>
      </p:sp>
      <p:sp>
        <p:nvSpPr>
          <p:cNvPr id="33819" name="Rectangle 26"/>
          <p:cNvSpPr>
            <a:spLocks noChangeArrowheads="1"/>
          </p:cNvSpPr>
          <p:nvPr/>
        </p:nvSpPr>
        <p:spPr bwMode="auto">
          <a:xfrm>
            <a:off x="52927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1</a:t>
            </a:r>
          </a:p>
          <a:p>
            <a:pPr algn="ctr"/>
            <a:r>
              <a:rPr lang="en-US" sz="1400"/>
              <a:t>23,56</a:t>
            </a:r>
          </a:p>
        </p:txBody>
      </p:sp>
      <p:sp>
        <p:nvSpPr>
          <p:cNvPr id="33820" name="Rectangle 27"/>
          <p:cNvSpPr>
            <a:spLocks noChangeArrowheads="1"/>
          </p:cNvSpPr>
          <p:nvPr/>
        </p:nvSpPr>
        <p:spPr bwMode="auto">
          <a:xfrm>
            <a:off x="3995738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1</a:t>
            </a:r>
          </a:p>
          <a:p>
            <a:pPr algn="ctr"/>
            <a:r>
              <a:rPr lang="en-US" sz="1400"/>
              <a:t>10,45</a:t>
            </a:r>
          </a:p>
        </p:txBody>
      </p:sp>
      <p:sp>
        <p:nvSpPr>
          <p:cNvPr id="33821" name="Rectangle 28"/>
          <p:cNvSpPr>
            <a:spLocks noChangeArrowheads="1"/>
          </p:cNvSpPr>
          <p:nvPr/>
        </p:nvSpPr>
        <p:spPr bwMode="auto">
          <a:xfrm>
            <a:off x="6588125" y="19161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1</a:t>
            </a:r>
          </a:p>
          <a:p>
            <a:pPr algn="ctr"/>
            <a:r>
              <a:rPr lang="en-US" sz="1400"/>
              <a:t>13,56</a:t>
            </a:r>
          </a:p>
        </p:txBody>
      </p:sp>
      <p:sp>
        <p:nvSpPr>
          <p:cNvPr id="33822" name="Rectangle 29"/>
          <p:cNvSpPr>
            <a:spLocks noChangeArrowheads="1"/>
          </p:cNvSpPr>
          <p:nvPr/>
        </p:nvSpPr>
        <p:spPr bwMode="auto">
          <a:xfrm>
            <a:off x="7885113" y="19161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1</a:t>
            </a:r>
          </a:p>
          <a:p>
            <a:pPr algn="ctr"/>
            <a:r>
              <a:rPr lang="en-US" sz="1400"/>
              <a:t>15,76</a:t>
            </a:r>
          </a:p>
        </p:txBody>
      </p:sp>
      <p:sp>
        <p:nvSpPr>
          <p:cNvPr id="33823" name="Rectangle 30"/>
          <p:cNvSpPr>
            <a:spLocks noChangeArrowheads="1"/>
          </p:cNvSpPr>
          <p:nvPr/>
        </p:nvSpPr>
        <p:spPr bwMode="auto">
          <a:xfrm>
            <a:off x="3995738" y="25654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1</a:t>
            </a:r>
          </a:p>
          <a:p>
            <a:pPr algn="ctr"/>
            <a:r>
              <a:rPr lang="en-US" sz="1400"/>
              <a:t>22,00</a:t>
            </a:r>
          </a:p>
        </p:txBody>
      </p:sp>
      <p:sp>
        <p:nvSpPr>
          <p:cNvPr id="33824" name="Rectangle 31"/>
          <p:cNvSpPr>
            <a:spLocks noChangeArrowheads="1"/>
          </p:cNvSpPr>
          <p:nvPr/>
        </p:nvSpPr>
        <p:spPr bwMode="auto">
          <a:xfrm>
            <a:off x="6588125" y="32131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2</a:t>
            </a:r>
          </a:p>
          <a:p>
            <a:pPr algn="ctr"/>
            <a:r>
              <a:rPr lang="en-US" sz="1400"/>
              <a:t>43,76</a:t>
            </a:r>
          </a:p>
        </p:txBody>
      </p:sp>
      <p:sp>
        <p:nvSpPr>
          <p:cNvPr id="33825" name="Rectangle 32"/>
          <p:cNvSpPr>
            <a:spLocks noChangeArrowheads="1"/>
          </p:cNvSpPr>
          <p:nvPr/>
        </p:nvSpPr>
        <p:spPr bwMode="auto">
          <a:xfrm>
            <a:off x="7885113" y="32131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2</a:t>
            </a:r>
          </a:p>
          <a:p>
            <a:pPr algn="ctr"/>
            <a:r>
              <a:rPr lang="en-US" sz="1400"/>
              <a:t>48,43</a:t>
            </a:r>
          </a:p>
        </p:txBody>
      </p:sp>
      <p:sp>
        <p:nvSpPr>
          <p:cNvPr id="33826" name="Rectangle 33"/>
          <p:cNvSpPr>
            <a:spLocks noChangeArrowheads="1"/>
          </p:cNvSpPr>
          <p:nvPr/>
        </p:nvSpPr>
        <p:spPr bwMode="auto">
          <a:xfrm>
            <a:off x="3995738" y="45085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RUS</a:t>
            </a:r>
          </a:p>
          <a:p>
            <a:pPr algn="ctr"/>
            <a:r>
              <a:rPr lang="en-US" sz="1400"/>
              <a:t>23,08</a:t>
            </a:r>
          </a:p>
        </p:txBody>
      </p:sp>
      <p:sp>
        <p:nvSpPr>
          <p:cNvPr id="33827" name="Rectangle 34"/>
          <p:cNvSpPr>
            <a:spLocks noChangeArrowheads="1"/>
          </p:cNvSpPr>
          <p:nvPr/>
        </p:nvSpPr>
        <p:spPr bwMode="auto">
          <a:xfrm>
            <a:off x="6588125" y="45085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FIN</a:t>
            </a:r>
          </a:p>
          <a:p>
            <a:pPr algn="ctr"/>
            <a:r>
              <a:rPr lang="en-US" sz="1400"/>
              <a:t>24,87</a:t>
            </a:r>
          </a:p>
        </p:txBody>
      </p:sp>
      <p:sp>
        <p:nvSpPr>
          <p:cNvPr id="33828" name="Rectangle 35"/>
          <p:cNvSpPr>
            <a:spLocks noChangeArrowheads="1"/>
          </p:cNvSpPr>
          <p:nvPr/>
        </p:nvSpPr>
        <p:spPr bwMode="auto">
          <a:xfrm>
            <a:off x="7920038" y="4508500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SLO</a:t>
            </a:r>
          </a:p>
          <a:p>
            <a:pPr algn="ctr"/>
            <a:r>
              <a:rPr lang="en-US" sz="1400"/>
              <a:t>28,43</a:t>
            </a:r>
          </a:p>
        </p:txBody>
      </p:sp>
      <p:sp>
        <p:nvSpPr>
          <p:cNvPr id="33829" name="Rectangle 36"/>
          <p:cNvSpPr>
            <a:spLocks noChangeArrowheads="1"/>
          </p:cNvSpPr>
          <p:nvPr/>
        </p:nvSpPr>
        <p:spPr bwMode="auto">
          <a:xfrm>
            <a:off x="5292725" y="4508500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FRA</a:t>
            </a:r>
          </a:p>
          <a:p>
            <a:pPr algn="ctr"/>
            <a:r>
              <a:rPr lang="en-US" sz="1400"/>
              <a:t>28,65</a:t>
            </a:r>
          </a:p>
        </p:txBody>
      </p:sp>
      <p:sp>
        <p:nvSpPr>
          <p:cNvPr id="33830" name="Rectangle 37"/>
          <p:cNvSpPr>
            <a:spLocks noChangeArrowheads="1"/>
          </p:cNvSpPr>
          <p:nvPr/>
        </p:nvSpPr>
        <p:spPr bwMode="auto">
          <a:xfrm>
            <a:off x="3995738" y="5157788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SUI</a:t>
            </a:r>
          </a:p>
          <a:p>
            <a:pPr algn="ctr"/>
            <a:r>
              <a:rPr lang="en-US" sz="1400"/>
              <a:t>33,78</a:t>
            </a:r>
          </a:p>
        </p:txBody>
      </p:sp>
      <p:sp>
        <p:nvSpPr>
          <p:cNvPr id="33831" name="Rectangle 38"/>
          <p:cNvSpPr>
            <a:spLocks noChangeArrowheads="1"/>
          </p:cNvSpPr>
          <p:nvPr/>
        </p:nvSpPr>
        <p:spPr bwMode="auto">
          <a:xfrm>
            <a:off x="6588125" y="515778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SPA</a:t>
            </a:r>
          </a:p>
          <a:p>
            <a:pPr algn="ctr"/>
            <a:r>
              <a:rPr lang="en-US" sz="1400"/>
              <a:t>45,21</a:t>
            </a:r>
          </a:p>
        </p:txBody>
      </p:sp>
      <p:sp>
        <p:nvSpPr>
          <p:cNvPr id="33832" name="Rectangle 39"/>
          <p:cNvSpPr>
            <a:spLocks noChangeArrowheads="1"/>
          </p:cNvSpPr>
          <p:nvPr/>
        </p:nvSpPr>
        <p:spPr bwMode="auto">
          <a:xfrm>
            <a:off x="2700338" y="2854325"/>
            <a:ext cx="1223962" cy="576263"/>
          </a:xfrm>
          <a:prstGeom prst="rect">
            <a:avLst/>
          </a:prstGeom>
          <a:solidFill>
            <a:schemeClr val="bg2">
              <a:alpha val="50195"/>
            </a:schemeClr>
          </a:solidFill>
          <a:ln w="25400">
            <a:solidFill>
              <a:srgbClr val="800000"/>
            </a:solidFill>
            <a:prstDash val="sysDot"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>
                <a:solidFill>
                  <a:schemeClr val="bg2"/>
                </a:solidFill>
              </a:rPr>
              <a:t>GER 3</a:t>
            </a:r>
          </a:p>
          <a:p>
            <a:pPr algn="ctr"/>
            <a:r>
              <a:rPr lang="en-US" sz="1400">
                <a:solidFill>
                  <a:schemeClr val="bg2"/>
                </a:solidFill>
              </a:rPr>
              <a:t>53,44</a:t>
            </a:r>
          </a:p>
        </p:txBody>
      </p:sp>
      <p:sp>
        <p:nvSpPr>
          <p:cNvPr id="33833" name="Rectangle 40"/>
          <p:cNvSpPr>
            <a:spLocks noChangeArrowheads="1"/>
          </p:cNvSpPr>
          <p:nvPr/>
        </p:nvSpPr>
        <p:spPr bwMode="auto">
          <a:xfrm>
            <a:off x="7956550" y="558958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4</a:t>
            </a:r>
          </a:p>
          <a:p>
            <a:pPr algn="ctr"/>
            <a:r>
              <a:rPr lang="en-US" sz="1400"/>
              <a:t>55,76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dirty="0" err="1" smtClean="0"/>
              <a:t>Semi</a:t>
            </a:r>
            <a:r>
              <a:rPr lang="sl-SI" dirty="0" smtClean="0"/>
              <a:t> </a:t>
            </a:r>
            <a:r>
              <a:rPr lang="sl-SI" dirty="0" err="1" smtClean="0"/>
              <a:t>Final</a:t>
            </a:r>
            <a:r>
              <a:rPr lang="sl-SI" dirty="0" smtClean="0"/>
              <a:t> </a:t>
            </a:r>
            <a:r>
              <a:rPr lang="sl-SI" dirty="0" smtClean="0"/>
              <a:t>Start List</a:t>
            </a:r>
            <a:endParaRPr lang="en-US" dirty="0" smtClean="0"/>
          </a:p>
        </p:txBody>
      </p:sp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395288" y="1484313"/>
            <a:ext cx="3960812" cy="4678362"/>
          </a:xfrm>
          <a:prstGeom prst="rect">
            <a:avLst/>
          </a:prstGeom>
          <a:solidFill>
            <a:srgbClr val="FFFF99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sl-SI"/>
          </a:p>
        </p:txBody>
      </p:sp>
      <p:sp>
        <p:nvSpPr>
          <p:cNvPr id="34821" name="Rectangle 7"/>
          <p:cNvSpPr>
            <a:spLocks noChangeArrowheads="1"/>
          </p:cNvSpPr>
          <p:nvPr/>
        </p:nvSpPr>
        <p:spPr bwMode="auto">
          <a:xfrm>
            <a:off x="467420" y="530120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3</a:t>
            </a:r>
          </a:p>
          <a:p>
            <a:pPr algn="ctr"/>
            <a:r>
              <a:rPr lang="en-US" sz="1400"/>
              <a:t>53,44</a:t>
            </a:r>
          </a:p>
        </p:txBody>
      </p:sp>
      <p:sp>
        <p:nvSpPr>
          <p:cNvPr id="34822" name="Rectangle 8"/>
          <p:cNvSpPr>
            <a:spLocks noChangeArrowheads="1"/>
          </p:cNvSpPr>
          <p:nvPr/>
        </p:nvSpPr>
        <p:spPr bwMode="auto">
          <a:xfrm>
            <a:off x="4786312" y="1484313"/>
            <a:ext cx="4178175" cy="4678362"/>
          </a:xfrm>
          <a:prstGeom prst="rect">
            <a:avLst/>
          </a:prstGeom>
          <a:solidFill>
            <a:srgbClr val="99CC00">
              <a:alpha val="50195"/>
            </a:srgbClr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lIns="90000" tIns="46800" rIns="90000" bIns="46800"/>
          <a:lstStyle/>
          <a:p>
            <a:pPr algn="ctr"/>
            <a:endParaRPr lang="sl-SI"/>
          </a:p>
        </p:txBody>
      </p:sp>
      <p:sp>
        <p:nvSpPr>
          <p:cNvPr id="34823" name="Rectangle 9"/>
          <p:cNvSpPr>
            <a:spLocks noChangeArrowheads="1"/>
          </p:cNvSpPr>
          <p:nvPr/>
        </p:nvSpPr>
        <p:spPr bwMode="auto">
          <a:xfrm>
            <a:off x="7236469" y="4581128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NOR 2</a:t>
            </a:r>
          </a:p>
          <a:p>
            <a:pPr algn="ctr"/>
            <a:r>
              <a:rPr lang="en-US" sz="1400"/>
              <a:t>53,87</a:t>
            </a:r>
          </a:p>
        </p:txBody>
      </p:sp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2627958" y="4437112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2</a:t>
            </a:r>
          </a:p>
          <a:p>
            <a:pPr algn="ctr"/>
            <a:r>
              <a:rPr lang="en-US" sz="1400"/>
              <a:t>45,54</a:t>
            </a:r>
          </a:p>
        </p:txBody>
      </p:sp>
      <p:sp>
        <p:nvSpPr>
          <p:cNvPr id="34825" name="Rectangle 11"/>
          <p:cNvSpPr>
            <a:spLocks noChangeArrowheads="1"/>
          </p:cNvSpPr>
          <p:nvPr/>
        </p:nvSpPr>
        <p:spPr bwMode="auto">
          <a:xfrm>
            <a:off x="971773" y="2204864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2</a:t>
            </a:r>
          </a:p>
          <a:p>
            <a:pPr algn="ctr"/>
            <a:r>
              <a:rPr lang="en-US" sz="1400"/>
              <a:t>22,98</a:t>
            </a:r>
          </a:p>
        </p:txBody>
      </p:sp>
      <p:sp>
        <p:nvSpPr>
          <p:cNvPr id="34826" name="Rectangle 12"/>
          <p:cNvSpPr>
            <a:spLocks noChangeArrowheads="1"/>
          </p:cNvSpPr>
          <p:nvPr/>
        </p:nvSpPr>
        <p:spPr bwMode="auto">
          <a:xfrm>
            <a:off x="395412" y="2996952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1</a:t>
            </a:r>
          </a:p>
          <a:p>
            <a:pPr algn="ctr"/>
            <a:r>
              <a:rPr lang="en-US" sz="1400"/>
              <a:t>23,56</a:t>
            </a:r>
          </a:p>
        </p:txBody>
      </p:sp>
      <p:sp>
        <p:nvSpPr>
          <p:cNvPr id="34827" name="Rectangle 13"/>
          <p:cNvSpPr>
            <a:spLocks noChangeArrowheads="1"/>
          </p:cNvSpPr>
          <p:nvPr/>
        </p:nvSpPr>
        <p:spPr bwMode="auto">
          <a:xfrm>
            <a:off x="1763564" y="148431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/>
              <a:t>NOR 1</a:t>
            </a:r>
          </a:p>
          <a:p>
            <a:pPr algn="ctr"/>
            <a:r>
              <a:rPr lang="en-US" sz="1400" dirty="0"/>
              <a:t>10,45</a:t>
            </a:r>
          </a:p>
        </p:txBody>
      </p:sp>
      <p:sp>
        <p:nvSpPr>
          <p:cNvPr id="34828" name="Rectangle 14"/>
          <p:cNvSpPr>
            <a:spLocks noChangeArrowheads="1"/>
          </p:cNvSpPr>
          <p:nvPr/>
        </p:nvSpPr>
        <p:spPr bwMode="auto">
          <a:xfrm>
            <a:off x="6084044" y="1484313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ITA 1</a:t>
            </a:r>
          </a:p>
          <a:p>
            <a:pPr algn="ctr"/>
            <a:r>
              <a:rPr lang="en-US" sz="1400"/>
              <a:t>13,56</a:t>
            </a:r>
          </a:p>
        </p:txBody>
      </p:sp>
      <p:sp>
        <p:nvSpPr>
          <p:cNvPr id="34829" name="Rectangle 15"/>
          <p:cNvSpPr>
            <a:spLocks noChangeArrowheads="1"/>
          </p:cNvSpPr>
          <p:nvPr/>
        </p:nvSpPr>
        <p:spPr bwMode="auto">
          <a:xfrm>
            <a:off x="7092453" y="2204665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SWE 1</a:t>
            </a:r>
          </a:p>
          <a:p>
            <a:pPr algn="ctr"/>
            <a:r>
              <a:rPr lang="en-US" sz="1400"/>
              <a:t>15,76</a:t>
            </a:r>
          </a:p>
        </p:txBody>
      </p:sp>
      <p:sp>
        <p:nvSpPr>
          <p:cNvPr id="34830" name="Rectangle 16"/>
          <p:cNvSpPr>
            <a:spLocks noChangeArrowheads="1"/>
          </p:cNvSpPr>
          <p:nvPr/>
        </p:nvSpPr>
        <p:spPr bwMode="auto">
          <a:xfrm>
            <a:off x="2629248" y="2204665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1</a:t>
            </a:r>
          </a:p>
          <a:p>
            <a:pPr algn="ctr"/>
            <a:r>
              <a:rPr lang="en-US" sz="1400"/>
              <a:t>22,00</a:t>
            </a:r>
          </a:p>
        </p:txBody>
      </p:sp>
      <p:sp>
        <p:nvSpPr>
          <p:cNvPr id="34831" name="Rectangle 17"/>
          <p:cNvSpPr>
            <a:spLocks noChangeArrowheads="1"/>
          </p:cNvSpPr>
          <p:nvPr/>
        </p:nvSpPr>
        <p:spPr bwMode="auto">
          <a:xfrm>
            <a:off x="4932363" y="3140968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EST 2</a:t>
            </a:r>
          </a:p>
          <a:p>
            <a:pPr algn="ctr"/>
            <a:r>
              <a:rPr lang="en-US" sz="1400"/>
              <a:t>43,76</a:t>
            </a:r>
          </a:p>
        </p:txBody>
      </p:sp>
      <p:sp>
        <p:nvSpPr>
          <p:cNvPr id="34832" name="Rectangle 18"/>
          <p:cNvSpPr>
            <a:spLocks noChangeArrowheads="1"/>
          </p:cNvSpPr>
          <p:nvPr/>
        </p:nvSpPr>
        <p:spPr bwMode="auto">
          <a:xfrm>
            <a:off x="5364262" y="4580929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2</a:t>
            </a:r>
          </a:p>
          <a:p>
            <a:pPr algn="ctr"/>
            <a:r>
              <a:rPr lang="en-US" sz="1400"/>
              <a:t>48,43</a:t>
            </a:r>
          </a:p>
        </p:txBody>
      </p:sp>
      <p:sp>
        <p:nvSpPr>
          <p:cNvPr id="34833" name="Rectangle 19"/>
          <p:cNvSpPr>
            <a:spLocks noChangeArrowheads="1"/>
          </p:cNvSpPr>
          <p:nvPr/>
        </p:nvSpPr>
        <p:spPr bwMode="auto">
          <a:xfrm>
            <a:off x="3132014" y="2996754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RUS</a:t>
            </a:r>
          </a:p>
          <a:p>
            <a:pPr algn="ctr"/>
            <a:r>
              <a:rPr lang="en-US" sz="1400"/>
              <a:t>23,08</a:t>
            </a:r>
          </a:p>
        </p:txBody>
      </p:sp>
      <p:sp>
        <p:nvSpPr>
          <p:cNvPr id="34834" name="Rectangle 20"/>
          <p:cNvSpPr>
            <a:spLocks noChangeArrowheads="1"/>
          </p:cNvSpPr>
          <p:nvPr/>
        </p:nvSpPr>
        <p:spPr bwMode="auto">
          <a:xfrm>
            <a:off x="5364262" y="2204864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FIN</a:t>
            </a:r>
          </a:p>
          <a:p>
            <a:pPr algn="ctr"/>
            <a:r>
              <a:rPr lang="en-US" sz="1400"/>
              <a:t>24,87</a:t>
            </a:r>
          </a:p>
        </p:txBody>
      </p:sp>
      <p:sp>
        <p:nvSpPr>
          <p:cNvPr id="34835" name="Rectangle 21"/>
          <p:cNvSpPr>
            <a:spLocks noChangeArrowheads="1"/>
          </p:cNvSpPr>
          <p:nvPr/>
        </p:nvSpPr>
        <p:spPr bwMode="auto">
          <a:xfrm>
            <a:off x="7740525" y="3068762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SLO</a:t>
            </a:r>
          </a:p>
          <a:p>
            <a:pPr algn="ctr"/>
            <a:r>
              <a:rPr lang="en-US" sz="1400"/>
              <a:t>28,43</a:t>
            </a:r>
          </a:p>
        </p:txBody>
      </p:sp>
      <p:sp>
        <p:nvSpPr>
          <p:cNvPr id="34836" name="Rectangle 22"/>
          <p:cNvSpPr>
            <a:spLocks noChangeArrowheads="1"/>
          </p:cNvSpPr>
          <p:nvPr/>
        </p:nvSpPr>
        <p:spPr bwMode="auto">
          <a:xfrm>
            <a:off x="1763564" y="3717032"/>
            <a:ext cx="1223962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dirty="0" err="1"/>
              <a:t>FRA</a:t>
            </a:r>
            <a:endParaRPr lang="en-US" dirty="0"/>
          </a:p>
          <a:p>
            <a:pPr algn="ctr"/>
            <a:r>
              <a:rPr lang="en-US" sz="1400" dirty="0"/>
              <a:t>28,65</a:t>
            </a:r>
          </a:p>
        </p:txBody>
      </p:sp>
      <p:sp>
        <p:nvSpPr>
          <p:cNvPr id="34837" name="Rectangle 23"/>
          <p:cNvSpPr>
            <a:spLocks noChangeArrowheads="1"/>
          </p:cNvSpPr>
          <p:nvPr/>
        </p:nvSpPr>
        <p:spPr bwMode="auto">
          <a:xfrm>
            <a:off x="971773" y="4437063"/>
            <a:ext cx="1223963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SUI</a:t>
            </a:r>
          </a:p>
          <a:p>
            <a:pPr algn="ctr"/>
            <a:r>
              <a:rPr lang="en-US" sz="1400"/>
              <a:t>33,78</a:t>
            </a:r>
          </a:p>
        </p:txBody>
      </p:sp>
      <p:sp>
        <p:nvSpPr>
          <p:cNvPr id="34838" name="Rectangle 24"/>
          <p:cNvSpPr>
            <a:spLocks noChangeArrowheads="1"/>
          </p:cNvSpPr>
          <p:nvPr/>
        </p:nvSpPr>
        <p:spPr bwMode="auto">
          <a:xfrm>
            <a:off x="6154464" y="3860849"/>
            <a:ext cx="1223963" cy="576263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SPA</a:t>
            </a:r>
          </a:p>
          <a:p>
            <a:pPr algn="ctr"/>
            <a:r>
              <a:rPr lang="en-US" sz="1400"/>
              <a:t>45,21</a:t>
            </a:r>
          </a:p>
        </p:txBody>
      </p:sp>
      <p:sp>
        <p:nvSpPr>
          <p:cNvPr id="34839" name="Rectangle 25"/>
          <p:cNvSpPr>
            <a:spLocks noChangeArrowheads="1"/>
          </p:cNvSpPr>
          <p:nvPr/>
        </p:nvSpPr>
        <p:spPr bwMode="auto">
          <a:xfrm>
            <a:off x="4932363" y="5373018"/>
            <a:ext cx="1223962" cy="576262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/>
              <a:t>GER 4</a:t>
            </a:r>
          </a:p>
          <a:p>
            <a:pPr algn="ctr"/>
            <a:r>
              <a:rPr lang="en-US" sz="1400"/>
              <a:t>55,76</a:t>
            </a:r>
          </a:p>
        </p:txBody>
      </p:sp>
      <p:sp>
        <p:nvSpPr>
          <p:cNvPr id="34840" name="Oval 28"/>
          <p:cNvSpPr>
            <a:spLocks noChangeArrowheads="1"/>
          </p:cNvSpPr>
          <p:nvPr/>
        </p:nvSpPr>
        <p:spPr bwMode="auto">
          <a:xfrm>
            <a:off x="2411760" y="2349128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2</a:t>
            </a:r>
            <a:endParaRPr lang="en-US" sz="1600"/>
          </a:p>
        </p:txBody>
      </p:sp>
      <p:sp>
        <p:nvSpPr>
          <p:cNvPr id="34841" name="Oval 29"/>
          <p:cNvSpPr>
            <a:spLocks noChangeArrowheads="1"/>
          </p:cNvSpPr>
          <p:nvPr/>
        </p:nvSpPr>
        <p:spPr bwMode="auto">
          <a:xfrm>
            <a:off x="1547664" y="1628775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1</a:t>
            </a:r>
            <a:endParaRPr lang="en-US" sz="1600"/>
          </a:p>
        </p:txBody>
      </p:sp>
      <p:sp>
        <p:nvSpPr>
          <p:cNvPr id="34842" name="Oval 30"/>
          <p:cNvSpPr>
            <a:spLocks noChangeArrowheads="1"/>
          </p:cNvSpPr>
          <p:nvPr/>
        </p:nvSpPr>
        <p:spPr bwMode="auto">
          <a:xfrm>
            <a:off x="755873" y="2350914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3</a:t>
            </a:r>
            <a:endParaRPr lang="en-US" sz="1600"/>
          </a:p>
        </p:txBody>
      </p:sp>
      <p:sp>
        <p:nvSpPr>
          <p:cNvPr id="34843" name="Oval 31"/>
          <p:cNvSpPr>
            <a:spLocks noChangeArrowheads="1"/>
          </p:cNvSpPr>
          <p:nvPr/>
        </p:nvSpPr>
        <p:spPr bwMode="auto">
          <a:xfrm>
            <a:off x="2916114" y="3141216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4</a:t>
            </a:r>
            <a:endParaRPr lang="en-US" sz="1600"/>
          </a:p>
        </p:txBody>
      </p:sp>
      <p:sp>
        <p:nvSpPr>
          <p:cNvPr id="34844" name="Oval 32"/>
          <p:cNvSpPr>
            <a:spLocks noChangeArrowheads="1"/>
          </p:cNvSpPr>
          <p:nvPr/>
        </p:nvSpPr>
        <p:spPr bwMode="auto">
          <a:xfrm>
            <a:off x="179512" y="3141415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5</a:t>
            </a:r>
            <a:endParaRPr lang="en-US" sz="1600"/>
          </a:p>
        </p:txBody>
      </p:sp>
      <p:sp>
        <p:nvSpPr>
          <p:cNvPr id="34845" name="Oval 33"/>
          <p:cNvSpPr>
            <a:spLocks noChangeArrowheads="1"/>
          </p:cNvSpPr>
          <p:nvPr/>
        </p:nvSpPr>
        <p:spPr bwMode="auto">
          <a:xfrm>
            <a:off x="1547664" y="3815457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6</a:t>
            </a:r>
            <a:endParaRPr lang="en-US" sz="1600"/>
          </a:p>
        </p:txBody>
      </p:sp>
      <p:sp>
        <p:nvSpPr>
          <p:cNvPr id="34846" name="Oval 34"/>
          <p:cNvSpPr>
            <a:spLocks noChangeArrowheads="1"/>
          </p:cNvSpPr>
          <p:nvPr/>
        </p:nvSpPr>
        <p:spPr bwMode="auto">
          <a:xfrm>
            <a:off x="755873" y="4535488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7</a:t>
            </a:r>
            <a:endParaRPr lang="en-US" sz="1600"/>
          </a:p>
        </p:txBody>
      </p:sp>
      <p:sp>
        <p:nvSpPr>
          <p:cNvPr id="34847" name="Oval 35"/>
          <p:cNvSpPr>
            <a:spLocks noChangeArrowheads="1"/>
          </p:cNvSpPr>
          <p:nvPr/>
        </p:nvSpPr>
        <p:spPr bwMode="auto">
          <a:xfrm>
            <a:off x="2412058" y="4581574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8</a:t>
            </a:r>
            <a:endParaRPr lang="en-US" sz="1600"/>
          </a:p>
        </p:txBody>
      </p:sp>
      <p:sp>
        <p:nvSpPr>
          <p:cNvPr id="34848" name="Oval 36"/>
          <p:cNvSpPr>
            <a:spLocks noChangeArrowheads="1"/>
          </p:cNvSpPr>
          <p:nvPr/>
        </p:nvSpPr>
        <p:spPr bwMode="auto">
          <a:xfrm>
            <a:off x="251520" y="5444083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9</a:t>
            </a:r>
            <a:endParaRPr lang="en-US" sz="1600"/>
          </a:p>
        </p:txBody>
      </p:sp>
      <p:sp>
        <p:nvSpPr>
          <p:cNvPr id="34849" name="Rectangle 37"/>
          <p:cNvSpPr>
            <a:spLocks noChangeArrowheads="1"/>
          </p:cNvSpPr>
          <p:nvPr/>
        </p:nvSpPr>
        <p:spPr bwMode="auto">
          <a:xfrm>
            <a:off x="0" y="1341438"/>
            <a:ext cx="1547689" cy="358775"/>
          </a:xfrm>
          <a:prstGeom prst="rect">
            <a:avLst/>
          </a:prstGeom>
          <a:solidFill>
            <a:srgbClr val="FF6600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SF #1</a:t>
            </a:r>
            <a:endParaRPr lang="en-US"/>
          </a:p>
        </p:txBody>
      </p:sp>
      <p:sp>
        <p:nvSpPr>
          <p:cNvPr id="34850" name="Oval 39"/>
          <p:cNvSpPr>
            <a:spLocks noChangeArrowheads="1"/>
          </p:cNvSpPr>
          <p:nvPr/>
        </p:nvSpPr>
        <p:spPr bwMode="auto">
          <a:xfrm>
            <a:off x="5868144" y="1584325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 dirty="0"/>
              <a:t>11</a:t>
            </a:r>
            <a:endParaRPr lang="en-US" sz="1600" dirty="0"/>
          </a:p>
        </p:txBody>
      </p:sp>
      <p:sp>
        <p:nvSpPr>
          <p:cNvPr id="34851" name="Oval 40"/>
          <p:cNvSpPr>
            <a:spLocks noChangeArrowheads="1"/>
          </p:cNvSpPr>
          <p:nvPr/>
        </p:nvSpPr>
        <p:spPr bwMode="auto">
          <a:xfrm>
            <a:off x="5148362" y="2306464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13</a:t>
            </a:r>
            <a:endParaRPr lang="en-US" sz="1600"/>
          </a:p>
        </p:txBody>
      </p:sp>
      <p:sp>
        <p:nvSpPr>
          <p:cNvPr id="34852" name="Oval 41"/>
          <p:cNvSpPr>
            <a:spLocks noChangeArrowheads="1"/>
          </p:cNvSpPr>
          <p:nvPr/>
        </p:nvSpPr>
        <p:spPr bwMode="auto">
          <a:xfrm>
            <a:off x="4716463" y="3240981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15</a:t>
            </a:r>
            <a:endParaRPr lang="en-US" sz="1600"/>
          </a:p>
        </p:txBody>
      </p:sp>
      <p:sp>
        <p:nvSpPr>
          <p:cNvPr id="34853" name="Oval 42"/>
          <p:cNvSpPr>
            <a:spLocks noChangeArrowheads="1"/>
          </p:cNvSpPr>
          <p:nvPr/>
        </p:nvSpPr>
        <p:spPr bwMode="auto">
          <a:xfrm>
            <a:off x="5148362" y="4706342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17</a:t>
            </a:r>
            <a:endParaRPr lang="en-US" sz="1600"/>
          </a:p>
        </p:txBody>
      </p:sp>
      <p:sp>
        <p:nvSpPr>
          <p:cNvPr id="34854" name="Oval 43"/>
          <p:cNvSpPr>
            <a:spLocks noChangeArrowheads="1"/>
          </p:cNvSpPr>
          <p:nvPr/>
        </p:nvSpPr>
        <p:spPr bwMode="auto">
          <a:xfrm>
            <a:off x="4716463" y="5544468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/>
              <a:t>19</a:t>
            </a:r>
            <a:endParaRPr lang="en-US" sz="1600"/>
          </a:p>
        </p:txBody>
      </p:sp>
      <p:sp>
        <p:nvSpPr>
          <p:cNvPr id="34855" name="Oval 44"/>
          <p:cNvSpPr>
            <a:spLocks noChangeArrowheads="1"/>
          </p:cNvSpPr>
          <p:nvPr/>
        </p:nvSpPr>
        <p:spPr bwMode="auto">
          <a:xfrm>
            <a:off x="6876553" y="2349128"/>
            <a:ext cx="360363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 dirty="0"/>
              <a:t>12</a:t>
            </a:r>
            <a:endParaRPr lang="en-US" sz="1600" dirty="0"/>
          </a:p>
        </p:txBody>
      </p:sp>
      <p:sp>
        <p:nvSpPr>
          <p:cNvPr id="34856" name="Oval 45"/>
          <p:cNvSpPr>
            <a:spLocks noChangeArrowheads="1"/>
          </p:cNvSpPr>
          <p:nvPr/>
        </p:nvSpPr>
        <p:spPr bwMode="auto">
          <a:xfrm>
            <a:off x="7526213" y="3213224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 dirty="0"/>
              <a:t>14</a:t>
            </a:r>
            <a:endParaRPr lang="en-US" sz="1600" dirty="0"/>
          </a:p>
        </p:txBody>
      </p:sp>
      <p:sp>
        <p:nvSpPr>
          <p:cNvPr id="34857" name="Oval 46"/>
          <p:cNvSpPr>
            <a:spLocks noChangeArrowheads="1"/>
          </p:cNvSpPr>
          <p:nvPr/>
        </p:nvSpPr>
        <p:spPr bwMode="auto">
          <a:xfrm>
            <a:off x="5940152" y="3959274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 dirty="0"/>
              <a:t>16</a:t>
            </a:r>
            <a:endParaRPr lang="en-US" sz="1600" dirty="0"/>
          </a:p>
        </p:txBody>
      </p:sp>
      <p:sp>
        <p:nvSpPr>
          <p:cNvPr id="34858" name="Oval 47"/>
          <p:cNvSpPr>
            <a:spLocks noChangeArrowheads="1"/>
          </p:cNvSpPr>
          <p:nvPr/>
        </p:nvSpPr>
        <p:spPr bwMode="auto">
          <a:xfrm>
            <a:off x="7022157" y="4725590"/>
            <a:ext cx="360362" cy="333375"/>
          </a:xfrm>
          <a:prstGeom prst="ellipse">
            <a:avLst/>
          </a:prstGeom>
          <a:solidFill>
            <a:srgbClr val="FF66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 sz="1600" dirty="0"/>
              <a:t>18</a:t>
            </a:r>
            <a:endParaRPr lang="en-US" sz="1600" dirty="0"/>
          </a:p>
        </p:txBody>
      </p:sp>
      <p:sp>
        <p:nvSpPr>
          <p:cNvPr id="34859" name="Rectangle 48"/>
          <p:cNvSpPr>
            <a:spLocks noChangeArrowheads="1"/>
          </p:cNvSpPr>
          <p:nvPr/>
        </p:nvSpPr>
        <p:spPr bwMode="auto">
          <a:xfrm>
            <a:off x="7812360" y="1341438"/>
            <a:ext cx="1368152" cy="358775"/>
          </a:xfrm>
          <a:prstGeom prst="rect">
            <a:avLst/>
          </a:prstGeom>
          <a:solidFill>
            <a:srgbClr val="FF6600"/>
          </a:solidFill>
          <a:ln w="25400">
            <a:solidFill>
              <a:srgbClr val="8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sl-SI"/>
              <a:t>SF #2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TS: Start list in Final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Winner of semifinal with lower FIS points position nr. 1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Winner of semifinal with higher FIS points position nr. 2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Winner of semifinal with lower FIS points position nr. 3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etc.</a:t>
            </a:r>
            <a:endParaRPr lang="cs-CZ" dirty="0" smtClean="0">
              <a:latin typeface="Arial" charset="0"/>
            </a:endParaRPr>
          </a:p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Timed and not timed semifinals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Corridors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>
                <a:latin typeface="Arial" charset="0"/>
              </a:rPr>
              <a:t>Start</a:t>
            </a:r>
          </a:p>
          <a:p>
            <a:pPr lvl="1" eaLnBrk="1" hangingPunct="1"/>
            <a:r>
              <a:rPr lang="sl-SI" dirty="0" err="1" smtClean="0">
                <a:latin typeface="Arial" charset="0"/>
              </a:rPr>
              <a:t>Mass</a:t>
            </a:r>
            <a:r>
              <a:rPr lang="sl-SI" dirty="0" smtClean="0">
                <a:latin typeface="Arial" charset="0"/>
              </a:rPr>
              <a:t> start </a:t>
            </a:r>
            <a:r>
              <a:rPr lang="sl-SI" dirty="0" err="1" smtClean="0">
                <a:latin typeface="Arial" charset="0"/>
              </a:rPr>
              <a:t>arrow</a:t>
            </a:r>
            <a:endParaRPr lang="sl-SI" dirty="0" smtClean="0">
              <a:latin typeface="Arial" charset="0"/>
            </a:endParaRPr>
          </a:p>
          <a:p>
            <a:pPr lvl="1" eaLnBrk="1" hangingPunct="1"/>
            <a:r>
              <a:rPr lang="sl-SI" dirty="0" err="1" smtClean="0">
                <a:latin typeface="Arial" charset="0"/>
              </a:rPr>
              <a:t>Positions</a:t>
            </a:r>
            <a:endParaRPr lang="sl-SI" dirty="0" smtClean="0">
              <a:latin typeface="Arial" charset="0"/>
            </a:endParaRPr>
          </a:p>
          <a:p>
            <a:pPr lvl="2"/>
            <a:r>
              <a:rPr lang="sl-SI" dirty="0" err="1" smtClean="0">
                <a:latin typeface="Arial" charset="0"/>
              </a:rPr>
              <a:t>Semi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finals</a:t>
            </a:r>
            <a:r>
              <a:rPr lang="sl-SI" dirty="0" smtClean="0">
                <a:latin typeface="Arial" charset="0"/>
              </a:rPr>
              <a:t>: </a:t>
            </a:r>
            <a:r>
              <a:rPr lang="sl-SI" dirty="0" err="1" smtClean="0">
                <a:latin typeface="Arial" charset="0"/>
              </a:rPr>
              <a:t>according</a:t>
            </a:r>
            <a:r>
              <a:rPr lang="sl-SI" dirty="0" smtClean="0">
                <a:latin typeface="Arial" charset="0"/>
              </a:rPr>
              <a:t> to FIS </a:t>
            </a:r>
            <a:r>
              <a:rPr lang="sl-SI" dirty="0" err="1" smtClean="0">
                <a:latin typeface="Arial" charset="0"/>
              </a:rPr>
              <a:t>points</a:t>
            </a:r>
            <a:endParaRPr lang="sl-SI" dirty="0" smtClean="0">
              <a:latin typeface="Arial" charset="0"/>
            </a:endParaRPr>
          </a:p>
          <a:p>
            <a:pPr lvl="2"/>
            <a:r>
              <a:rPr lang="sl-SI" dirty="0" err="1" smtClean="0">
                <a:latin typeface="Arial" charset="0"/>
              </a:rPr>
              <a:t>Finals</a:t>
            </a:r>
            <a:r>
              <a:rPr lang="sl-SI" dirty="0" smtClean="0">
                <a:latin typeface="Arial" charset="0"/>
              </a:rPr>
              <a:t>: </a:t>
            </a:r>
            <a:r>
              <a:rPr lang="sl-SI" dirty="0" err="1" smtClean="0">
                <a:latin typeface="Arial" charset="0"/>
              </a:rPr>
              <a:t>According</a:t>
            </a:r>
            <a:r>
              <a:rPr lang="sl-SI" dirty="0" smtClean="0">
                <a:latin typeface="Arial" charset="0"/>
              </a:rPr>
              <a:t> to </a:t>
            </a:r>
            <a:r>
              <a:rPr lang="sl-SI" dirty="0" err="1" smtClean="0">
                <a:latin typeface="Arial" charset="0"/>
              </a:rPr>
              <a:t>rankings</a:t>
            </a:r>
            <a:r>
              <a:rPr lang="sl-SI" dirty="0" smtClean="0">
                <a:latin typeface="Arial" charset="0"/>
              </a:rPr>
              <a:t> in </a:t>
            </a:r>
            <a:r>
              <a:rPr lang="sl-SI" dirty="0" err="1" smtClean="0">
                <a:latin typeface="Arial" charset="0"/>
              </a:rPr>
              <a:t>semi</a:t>
            </a:r>
            <a:r>
              <a:rPr lang="sl-SI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finals</a:t>
            </a:r>
            <a:r>
              <a:rPr lang="sl-SI" dirty="0" smtClean="0">
                <a:latin typeface="Arial" charset="0"/>
              </a:rPr>
              <a:t> </a:t>
            </a:r>
            <a:r>
              <a:rPr lang="sl-SI" b="1" dirty="0" err="1" smtClean="0">
                <a:latin typeface="Arial" charset="0"/>
              </a:rPr>
              <a:t>and</a:t>
            </a:r>
            <a:r>
              <a:rPr lang="sl-SI" b="1" dirty="0" smtClean="0">
                <a:latin typeface="Arial" charset="0"/>
              </a:rPr>
              <a:t> </a:t>
            </a:r>
            <a:r>
              <a:rPr lang="sl-SI" dirty="0" err="1" smtClean="0">
                <a:latin typeface="Arial" charset="0"/>
              </a:rPr>
              <a:t>times</a:t>
            </a:r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Finish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4 corridors (minimum 3 for </a:t>
            </a:r>
            <a:r>
              <a:rPr lang="en-US" dirty="0" err="1" smtClean="0">
                <a:latin typeface="Arial" charset="0"/>
              </a:rPr>
              <a:t>COC</a:t>
            </a:r>
            <a:r>
              <a:rPr lang="en-US" dirty="0" smtClean="0">
                <a:latin typeface="Arial" charset="0"/>
              </a:rPr>
              <a:t> and low-level FIS competition)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length of finish zone min. </a:t>
            </a:r>
            <a:r>
              <a:rPr lang="cs-CZ" dirty="0" smtClean="0">
                <a:latin typeface="Arial" charset="0"/>
              </a:rPr>
              <a:t>5</a:t>
            </a:r>
            <a:r>
              <a:rPr lang="en-US" dirty="0" smtClean="0">
                <a:latin typeface="Arial" charset="0"/>
              </a:rPr>
              <a:t>0 m</a:t>
            </a:r>
          </a:p>
          <a:p>
            <a:pPr lvl="1" eaLnBrk="1" hangingPunct="1"/>
            <a:r>
              <a:rPr lang="en-US" dirty="0" smtClean="0">
                <a:latin typeface="Arial" charset="0"/>
              </a:rPr>
              <a:t>three video cameras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mtClean="0"/>
              <a:t>Team Sprint Exchange Zone</a:t>
            </a:r>
            <a:endParaRPr lang="en-US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l-SI" dirty="0" err="1" smtClean="0"/>
              <a:t>Size</a:t>
            </a:r>
            <a:r>
              <a:rPr lang="sl-SI" dirty="0" smtClean="0"/>
              <a:t> L = 45 m, W as </a:t>
            </a:r>
            <a:r>
              <a:rPr lang="sl-SI" dirty="0" err="1" smtClean="0"/>
              <a:t>you</a:t>
            </a:r>
            <a:r>
              <a:rPr lang="sl-SI" dirty="0" smtClean="0"/>
              <a:t> </a:t>
            </a:r>
            <a:r>
              <a:rPr lang="sl-SI" dirty="0" err="1" smtClean="0"/>
              <a:t>can</a:t>
            </a:r>
            <a:r>
              <a:rPr lang="sl-SI" dirty="0" smtClean="0"/>
              <a:t> </a:t>
            </a:r>
            <a:r>
              <a:rPr lang="sl-SI" dirty="0" err="1" smtClean="0"/>
              <a:t>spare</a:t>
            </a:r>
            <a:endParaRPr lang="sl-SI" dirty="0" smtClean="0"/>
          </a:p>
          <a:p>
            <a:pPr eaLnBrk="1" hangingPunct="1"/>
            <a:r>
              <a:rPr lang="sl-SI" dirty="0" err="1" smtClean="0"/>
              <a:t>Entrance</a:t>
            </a:r>
            <a:endParaRPr lang="sl-SI" dirty="0" smtClean="0"/>
          </a:p>
          <a:p>
            <a:pPr eaLnBrk="1" hangingPunct="1"/>
            <a:r>
              <a:rPr lang="sl-SI" dirty="0" err="1" smtClean="0"/>
              <a:t>Exit</a:t>
            </a:r>
            <a:endParaRPr lang="sl-SI" dirty="0" smtClean="0"/>
          </a:p>
          <a:p>
            <a:pPr eaLnBrk="1" hangingPunct="1"/>
            <a:r>
              <a:rPr lang="sl-SI" dirty="0" smtClean="0"/>
              <a:t>Team </a:t>
            </a:r>
            <a:r>
              <a:rPr lang="sl-SI" dirty="0" err="1" smtClean="0"/>
              <a:t>space</a:t>
            </a:r>
            <a:endParaRPr lang="sl-SI" dirty="0" smtClean="0"/>
          </a:p>
          <a:p>
            <a:pPr lvl="1" eaLnBrk="1" hangingPunct="1"/>
            <a:r>
              <a:rPr lang="sl-SI" dirty="0" err="1" smtClean="0"/>
              <a:t>Position</a:t>
            </a:r>
            <a:endParaRPr lang="sl-SI" dirty="0" smtClean="0"/>
          </a:p>
          <a:p>
            <a:pPr lvl="1" eaLnBrk="1" hangingPunct="1"/>
            <a:r>
              <a:rPr lang="sl-SI" dirty="0" err="1" smtClean="0"/>
              <a:t>Limitation</a:t>
            </a:r>
            <a:r>
              <a:rPr lang="sl-SI" dirty="0" smtClean="0"/>
              <a:t> of </a:t>
            </a:r>
            <a:r>
              <a:rPr lang="sl-SI" dirty="0" err="1" smtClean="0"/>
              <a:t>Personnel</a:t>
            </a:r>
            <a:endParaRPr lang="sl-SI" dirty="0" smtClean="0"/>
          </a:p>
          <a:p>
            <a:r>
              <a:rPr lang="sl-SI" dirty="0" err="1" smtClean="0"/>
              <a:t>Control</a:t>
            </a:r>
            <a:r>
              <a:rPr lang="sl-SI" dirty="0" smtClean="0"/>
              <a:t> of Exchange</a:t>
            </a:r>
            <a:endParaRPr lang="en-US" dirty="0" smtClean="0"/>
          </a:p>
        </p:txBody>
      </p:sp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3933825"/>
            <a:ext cx="3132137" cy="2463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Example 1</a:t>
            </a:r>
          </a:p>
        </p:txBody>
      </p:sp>
      <p:pic>
        <p:nvPicPr>
          <p:cNvPr id="38916" name="Picture 3" descr="example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4363" y="1600200"/>
            <a:ext cx="791368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Example</a:t>
            </a:r>
            <a:r>
              <a:rPr lang="sl-SI" dirty="0" smtClean="0"/>
              <a:t> 2</a:t>
            </a:r>
            <a:endParaRPr lang="sl-SI" dirty="0"/>
          </a:p>
        </p:txBody>
      </p:sp>
      <p:pic>
        <p:nvPicPr>
          <p:cNvPr id="4" name="Picture 4" descr="W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3407" b="4755"/>
          <a:stretch>
            <a:fillRect/>
          </a:stretch>
        </p:blipFill>
        <p:spPr bwMode="auto">
          <a:xfrm>
            <a:off x="179512" y="1600200"/>
            <a:ext cx="8964488" cy="48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Questions</a:t>
            </a:r>
            <a:endParaRPr lang="sl-SI" dirty="0"/>
          </a:p>
        </p:txBody>
      </p:sp>
      <p:pic>
        <p:nvPicPr>
          <p:cNvPr id="16390" name="Picture 6" descr="http://www.klimatehnik.si/upload/rte/question-mark3a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615" y="1600200"/>
            <a:ext cx="362077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Qualification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Individual start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Short</a:t>
            </a:r>
            <a:r>
              <a:rPr lang="sl-SI" sz="2400" dirty="0" smtClean="0"/>
              <a:t>er</a:t>
            </a:r>
            <a:r>
              <a:rPr lang="en-US" sz="2400" dirty="0" smtClean="0"/>
              <a:t> interval</a:t>
            </a:r>
            <a:r>
              <a:rPr lang="sl-SI" sz="2400" dirty="0" smtClean="0"/>
              <a:t> /15”, 20”		</a:t>
            </a:r>
            <a:r>
              <a:rPr lang="en-US" sz="2400" dirty="0" err="1" smtClean="0"/>
              <a:t>ICR</a:t>
            </a:r>
            <a:r>
              <a:rPr lang="en-US" sz="2400" dirty="0" smtClean="0"/>
              <a:t> 360.2.2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Start list composition	</a:t>
            </a:r>
            <a:r>
              <a:rPr lang="sl-SI" sz="2400" dirty="0" smtClean="0"/>
              <a:t>	</a:t>
            </a:r>
            <a:r>
              <a:rPr lang="en-US" sz="2400" dirty="0" err="1" smtClean="0"/>
              <a:t>ICR</a:t>
            </a:r>
            <a:r>
              <a:rPr lang="en-US" sz="2400" dirty="0" smtClean="0"/>
              <a:t> 360.2.1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Sprint 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Distance Pts</a:t>
            </a:r>
          </a:p>
          <a:p>
            <a:pPr lvl="1" eaLnBrk="1" hangingPunct="1">
              <a:lnSpc>
                <a:spcPct val="90000"/>
              </a:lnSpc>
            </a:pPr>
            <a:r>
              <a:rPr lang="sl-SI" sz="2000" dirty="0" smtClean="0"/>
              <a:t>No </a:t>
            </a:r>
            <a:r>
              <a:rPr lang="sl-SI" sz="2000" dirty="0" err="1" smtClean="0"/>
              <a:t>Pts</a:t>
            </a:r>
            <a:r>
              <a:rPr lang="sl-SI" sz="2000" dirty="0" smtClean="0"/>
              <a:t>: </a:t>
            </a:r>
            <a:r>
              <a:rPr lang="en-US" sz="2000" dirty="0" smtClean="0"/>
              <a:t>Draw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N</a:t>
            </a:r>
            <a:r>
              <a:rPr lang="sl-SI" sz="2400" dirty="0" smtClean="0"/>
              <a:t>O</a:t>
            </a:r>
            <a:r>
              <a:rPr lang="en-US" sz="2400" dirty="0" smtClean="0"/>
              <a:t> ski marking		</a:t>
            </a:r>
            <a:r>
              <a:rPr lang="sl-SI" sz="2400" dirty="0" smtClean="0"/>
              <a:t>	</a:t>
            </a:r>
            <a:r>
              <a:rPr lang="en-US" sz="2400" dirty="0" err="1" smtClean="0"/>
              <a:t>ICR</a:t>
            </a:r>
            <a:r>
              <a:rPr lang="en-US" sz="2400" dirty="0" smtClean="0"/>
              <a:t> 342.1.3</a:t>
            </a:r>
            <a:endParaRPr lang="sl-SI" sz="2400" dirty="0" smtClean="0"/>
          </a:p>
          <a:p>
            <a:pPr eaLnBrk="1" hangingPunct="1">
              <a:lnSpc>
                <a:spcPct val="90000"/>
              </a:lnSpc>
            </a:pPr>
            <a:r>
              <a:rPr lang="sl-SI" sz="2400" dirty="0" smtClean="0"/>
              <a:t>Tie </a:t>
            </a:r>
            <a:r>
              <a:rPr lang="sl-SI" sz="2400" dirty="0" err="1" smtClean="0"/>
              <a:t>for</a:t>
            </a:r>
            <a:r>
              <a:rPr lang="sl-SI" sz="2400" dirty="0" smtClean="0"/>
              <a:t> </a:t>
            </a:r>
            <a:r>
              <a:rPr lang="sl-SI" sz="2400" dirty="0" err="1" smtClean="0"/>
              <a:t>Rk</a:t>
            </a:r>
            <a:r>
              <a:rPr lang="sl-SI" sz="2400" dirty="0" smtClean="0"/>
              <a:t> 30 (24, 16)		</a:t>
            </a:r>
            <a:r>
              <a:rPr lang="sl-SI" sz="2400" dirty="0" err="1" smtClean="0"/>
              <a:t>ICR</a:t>
            </a:r>
            <a:r>
              <a:rPr lang="sl-SI" sz="2400" dirty="0" smtClean="0"/>
              <a:t> 360.2.5</a:t>
            </a:r>
          </a:p>
          <a:p>
            <a:pPr eaLnBrk="1" hangingPunct="1">
              <a:lnSpc>
                <a:spcPct val="90000"/>
              </a:lnSpc>
            </a:pPr>
            <a:r>
              <a:rPr lang="sl-SI" sz="2400" dirty="0" err="1" smtClean="0"/>
              <a:t>Timing</a:t>
            </a:r>
            <a:r>
              <a:rPr lang="sl-SI" sz="2400" dirty="0" smtClean="0"/>
              <a:t> </a:t>
            </a:r>
            <a:r>
              <a:rPr lang="sl-SI" sz="2400" dirty="0" err="1" smtClean="0"/>
              <a:t>precision</a:t>
            </a:r>
            <a:r>
              <a:rPr lang="sl-SI" sz="2400" dirty="0" smtClean="0"/>
              <a:t>  1/1000 </a:t>
            </a:r>
            <a:r>
              <a:rPr lang="sl-SI" sz="2400" dirty="0" smtClean="0">
                <a:sym typeface="Wingdings" pitchFamily="2" charset="2"/>
              </a:rPr>
              <a:t> </a:t>
            </a:r>
            <a:r>
              <a:rPr lang="sl-SI" sz="2400" dirty="0" err="1" smtClean="0">
                <a:sym typeface="Wingdings" pitchFamily="2" charset="2"/>
              </a:rPr>
              <a:t>Publish</a:t>
            </a:r>
            <a:r>
              <a:rPr lang="sl-SI" sz="2400" dirty="0" smtClean="0">
                <a:sym typeface="Wingdings" pitchFamily="2" charset="2"/>
              </a:rPr>
              <a:t> in 1/100	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Protests				</a:t>
            </a:r>
            <a:r>
              <a:rPr lang="en-US" sz="2400" dirty="0" err="1" smtClean="0"/>
              <a:t>ICR</a:t>
            </a:r>
            <a:r>
              <a:rPr lang="en-US" sz="2400" dirty="0" smtClean="0"/>
              <a:t> 393</a:t>
            </a:r>
            <a:br>
              <a:rPr lang="en-US" sz="2400" dirty="0" smtClean="0"/>
            </a:br>
            <a:r>
              <a:rPr lang="en-US" sz="2400" dirty="0" smtClean="0"/>
              <a:t>					</a:t>
            </a:r>
            <a:r>
              <a:rPr lang="en-US" sz="2400" dirty="0" err="1" smtClean="0"/>
              <a:t>ICR</a:t>
            </a:r>
            <a:r>
              <a:rPr lang="en-US" sz="2400" dirty="0" smtClean="0"/>
              <a:t> 393.4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 laps </a:t>
            </a:r>
            <a:r>
              <a:rPr lang="en-US" sz="2400" dirty="0" smtClean="0">
                <a:sym typeface="Wingdings" pitchFamily="2" charset="2"/>
              </a:rPr>
              <a:t> Block Start</a:t>
            </a:r>
          </a:p>
        </p:txBody>
      </p:sp>
      <p:pic>
        <p:nvPicPr>
          <p:cNvPr id="8197" name="Picture 4" descr="PIC00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-26988"/>
            <a:ext cx="2624137" cy="196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Metsovo (GRE), 16.11 – 18.11.2007</a:t>
            </a:r>
            <a:endParaRPr 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Block Start Examples</a:t>
            </a:r>
            <a:r>
              <a:rPr lang="sl-SI" sz="3200" smtClean="0">
                <a:latin typeface="Arial" charset="0"/>
              </a:rPr>
              <a:t> I</a:t>
            </a:r>
            <a:r>
              <a:rPr lang="en-US" sz="3200" smtClean="0">
                <a:latin typeface="Arial" charset="0"/>
              </a:rPr>
              <a:t/>
            </a:r>
            <a:br>
              <a:rPr lang="en-US" sz="3200" smtClean="0">
                <a:latin typeface="Arial" charset="0"/>
              </a:rPr>
            </a:br>
            <a:r>
              <a:rPr lang="en-US" sz="2000" smtClean="0">
                <a:latin typeface="Arial" charset="0"/>
              </a:rPr>
              <a:t>Start interval 15’</a:t>
            </a:r>
          </a:p>
        </p:txBody>
      </p:sp>
      <p:graphicFrame>
        <p:nvGraphicFramePr>
          <p:cNvPr id="89254" name="Group 166"/>
          <p:cNvGraphicFramePr>
            <a:graphicFrameLocks noGrp="1"/>
          </p:cNvGraphicFramePr>
          <p:nvPr>
            <p:ph idx="4294967295"/>
          </p:nvPr>
        </p:nvGraphicFramePr>
        <p:xfrm>
          <a:off x="395288" y="1268413"/>
          <a:ext cx="8229600" cy="5531679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6477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Lap Time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0.55 -1.05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Lap Time 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1.10 -1.20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Bib No.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Start time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Bib No.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Start time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2.45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4.00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4.45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6.45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sl-SI"/>
              <a:t>TD Seminar (CC)</a:t>
            </a:r>
          </a:p>
          <a:p>
            <a:pPr>
              <a:defRPr/>
            </a:pPr>
            <a:r>
              <a:rPr lang="sl-SI"/>
              <a:t>Metsovo (GRE), 16.11 – 18.11.2007</a:t>
            </a:r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latin typeface="Arial" charset="0"/>
              </a:rPr>
              <a:t>Block Start Examples</a:t>
            </a:r>
            <a:r>
              <a:rPr lang="sl-SI" sz="3200" smtClean="0">
                <a:latin typeface="Arial" charset="0"/>
              </a:rPr>
              <a:t> II</a:t>
            </a:r>
            <a:endParaRPr lang="en-US" sz="2000" smtClean="0">
              <a:latin typeface="Arial" charset="0"/>
            </a:endParaRPr>
          </a:p>
        </p:txBody>
      </p:sp>
      <p:graphicFrame>
        <p:nvGraphicFramePr>
          <p:cNvPr id="116796" name="Group 60"/>
          <p:cNvGraphicFramePr>
            <a:graphicFrameLocks noGrp="1"/>
          </p:cNvGraphicFramePr>
          <p:nvPr>
            <p:ph idx="4294967295"/>
          </p:nvPr>
        </p:nvGraphicFramePr>
        <p:xfrm>
          <a:off x="395288" y="1268413"/>
          <a:ext cx="8229600" cy="5553523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4318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Lap Time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</a:t>
                      </a: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</a:t>
                      </a: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Lap Time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~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</a:t>
                      </a: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-1.</a:t>
                      </a:r>
                      <a:r>
                        <a:rPr kumimoji="0" lang="sl-SI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Bib No.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Start time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Bib No.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Start time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sl-SI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1.00</a:t>
                      </a:r>
                      <a:endParaRPr kumimoji="0" lang="sl-SI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1.45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4.00</a:t>
                      </a:r>
                      <a:endParaRPr kumimoji="0" lang="sl-SI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12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4.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18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6.45</a:t>
                      </a:r>
                      <a:endParaRPr kumimoji="0" lang="sl-SI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7.15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Second Team Captains Meeting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Qualified Nations Only</a:t>
            </a:r>
          </a:p>
          <a:p>
            <a:pPr eaLnBrk="1" hangingPunct="1"/>
            <a:r>
              <a:rPr lang="en-US" smtClean="0"/>
              <a:t>Best Practices</a:t>
            </a:r>
          </a:p>
          <a:p>
            <a:pPr lvl="1" eaLnBrk="1" hangingPunct="1"/>
            <a:r>
              <a:rPr lang="en-US" smtClean="0"/>
              <a:t>Just Bib/start List / Leg bib distribution</a:t>
            </a:r>
          </a:p>
        </p:txBody>
      </p:sp>
      <p:pic>
        <p:nvPicPr>
          <p:cNvPr id="11269" name="Picture 8" descr="bd09830_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5084763"/>
            <a:ext cx="17748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TD Checklist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Actual FIS Lists</a:t>
            </a:r>
            <a:r>
              <a:rPr lang="sl-SI" sz="2400" dirty="0" smtClean="0"/>
              <a:t>: </a:t>
            </a:r>
            <a:r>
              <a:rPr lang="en-US" sz="2000" dirty="0" smtClean="0"/>
              <a:t>Distance</a:t>
            </a:r>
            <a:r>
              <a:rPr lang="sl-SI" sz="2000" dirty="0" smtClean="0"/>
              <a:t> </a:t>
            </a:r>
            <a:r>
              <a:rPr lang="sl-SI" sz="2000" dirty="0" err="1" smtClean="0"/>
              <a:t>and</a:t>
            </a:r>
            <a:r>
              <a:rPr lang="sl-SI" sz="2000" dirty="0" smtClean="0"/>
              <a:t> Sprint </a:t>
            </a:r>
          </a:p>
          <a:p>
            <a:pPr eaLnBrk="1" hangingPunct="1"/>
            <a:r>
              <a:rPr lang="en-US" sz="2400" dirty="0" smtClean="0"/>
              <a:t>Bib numbers</a:t>
            </a:r>
          </a:p>
          <a:p>
            <a:pPr lvl="1" eaLnBrk="1" hangingPunct="1"/>
            <a:r>
              <a:rPr lang="en-US" sz="2000" dirty="0" smtClean="0"/>
              <a:t>Qualification</a:t>
            </a:r>
          </a:p>
          <a:p>
            <a:pPr lvl="1" eaLnBrk="1" hangingPunct="1"/>
            <a:r>
              <a:rPr lang="en-US" sz="2000" dirty="0" smtClean="0"/>
              <a:t>Heat Sprints (now 1-30)!</a:t>
            </a:r>
          </a:p>
          <a:p>
            <a:pPr lvl="1" eaLnBrk="1" hangingPunct="1"/>
            <a:r>
              <a:rPr lang="en-US" sz="2000" dirty="0" smtClean="0"/>
              <a:t>Leg bibs</a:t>
            </a:r>
          </a:p>
          <a:p>
            <a:pPr eaLnBrk="1" hangingPunct="1"/>
            <a:r>
              <a:rPr lang="en-US" sz="2400" dirty="0" smtClean="0"/>
              <a:t>Official Info Board</a:t>
            </a:r>
          </a:p>
          <a:p>
            <a:pPr eaLnBrk="1" hangingPunct="1"/>
            <a:r>
              <a:rPr lang="en-US" sz="2400" dirty="0" smtClean="0"/>
              <a:t>Video Control</a:t>
            </a:r>
          </a:p>
          <a:p>
            <a:pPr eaLnBrk="1" hangingPunct="1"/>
            <a:r>
              <a:rPr lang="en-US" sz="2400" dirty="0" smtClean="0"/>
              <a:t>FF Camera / Video Control</a:t>
            </a:r>
          </a:p>
          <a:p>
            <a:pPr eaLnBrk="1" hangingPunct="1"/>
            <a:r>
              <a:rPr lang="en-US" sz="2400" dirty="0" smtClean="0"/>
              <a:t>Dictaphone?</a:t>
            </a:r>
            <a:r>
              <a:rPr lang="sl-SI" sz="2400" dirty="0" smtClean="0"/>
              <a:t> Excel</a:t>
            </a:r>
            <a:endParaRPr lang="en-US" sz="2400" dirty="0" smtClean="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372225" y="4868863"/>
            <a:ext cx="2768600" cy="1978025"/>
            <a:chOff x="4014" y="3067"/>
            <a:chExt cx="1744" cy="1246"/>
          </a:xfrm>
        </p:grpSpPr>
        <p:pic>
          <p:nvPicPr>
            <p:cNvPr id="1229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4" y="3067"/>
              <a:ext cx="1744" cy="124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12295" name="Freeform 5"/>
            <p:cNvSpPr>
              <a:spLocks/>
            </p:cNvSpPr>
            <p:nvPr/>
          </p:nvSpPr>
          <p:spPr bwMode="auto">
            <a:xfrm>
              <a:off x="4781" y="3325"/>
              <a:ext cx="121" cy="49"/>
            </a:xfrm>
            <a:custGeom>
              <a:avLst/>
              <a:gdLst>
                <a:gd name="T0" fmla="*/ 2 w 121"/>
                <a:gd name="T1" fmla="*/ 0 h 49"/>
                <a:gd name="T2" fmla="*/ 9 w 121"/>
                <a:gd name="T3" fmla="*/ 43 h 49"/>
                <a:gd name="T4" fmla="*/ 34 w 121"/>
                <a:gd name="T5" fmla="*/ 37 h 49"/>
                <a:gd name="T6" fmla="*/ 121 w 121"/>
                <a:gd name="T7" fmla="*/ 1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49"/>
                <a:gd name="T14" fmla="*/ 121 w 121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49">
                  <a:moveTo>
                    <a:pt x="2" y="0"/>
                  </a:moveTo>
                  <a:cubicBezTo>
                    <a:pt x="4" y="14"/>
                    <a:pt x="0" y="32"/>
                    <a:pt x="9" y="43"/>
                  </a:cubicBezTo>
                  <a:cubicBezTo>
                    <a:pt x="15" y="49"/>
                    <a:pt x="26" y="39"/>
                    <a:pt x="34" y="37"/>
                  </a:cubicBezTo>
                  <a:cubicBezTo>
                    <a:pt x="64" y="29"/>
                    <a:pt x="90" y="18"/>
                    <a:pt x="121" y="18"/>
                  </a:cubicBez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sl-SI"/>
            </a:p>
          </p:txBody>
        </p:sp>
        <p:sp>
          <p:nvSpPr>
            <p:cNvPr id="12296" name="Freeform 6"/>
            <p:cNvSpPr>
              <a:spLocks/>
            </p:cNvSpPr>
            <p:nvPr/>
          </p:nvSpPr>
          <p:spPr bwMode="auto">
            <a:xfrm>
              <a:off x="4694" y="3461"/>
              <a:ext cx="121" cy="49"/>
            </a:xfrm>
            <a:custGeom>
              <a:avLst/>
              <a:gdLst>
                <a:gd name="T0" fmla="*/ 2 w 121"/>
                <a:gd name="T1" fmla="*/ 0 h 49"/>
                <a:gd name="T2" fmla="*/ 9 w 121"/>
                <a:gd name="T3" fmla="*/ 43 h 49"/>
                <a:gd name="T4" fmla="*/ 34 w 121"/>
                <a:gd name="T5" fmla="*/ 37 h 49"/>
                <a:gd name="T6" fmla="*/ 121 w 121"/>
                <a:gd name="T7" fmla="*/ 1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49"/>
                <a:gd name="T14" fmla="*/ 121 w 121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49">
                  <a:moveTo>
                    <a:pt x="2" y="0"/>
                  </a:moveTo>
                  <a:cubicBezTo>
                    <a:pt x="4" y="14"/>
                    <a:pt x="0" y="32"/>
                    <a:pt x="9" y="43"/>
                  </a:cubicBezTo>
                  <a:cubicBezTo>
                    <a:pt x="15" y="49"/>
                    <a:pt x="26" y="39"/>
                    <a:pt x="34" y="37"/>
                  </a:cubicBezTo>
                  <a:cubicBezTo>
                    <a:pt x="64" y="29"/>
                    <a:pt x="90" y="18"/>
                    <a:pt x="121" y="18"/>
                  </a:cubicBez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sl-SI"/>
            </a:p>
          </p:txBody>
        </p:sp>
        <p:sp>
          <p:nvSpPr>
            <p:cNvPr id="12297" name="Freeform 7"/>
            <p:cNvSpPr>
              <a:spLocks/>
            </p:cNvSpPr>
            <p:nvPr/>
          </p:nvSpPr>
          <p:spPr bwMode="auto">
            <a:xfrm>
              <a:off x="4558" y="3608"/>
              <a:ext cx="121" cy="49"/>
            </a:xfrm>
            <a:custGeom>
              <a:avLst/>
              <a:gdLst>
                <a:gd name="T0" fmla="*/ 2 w 121"/>
                <a:gd name="T1" fmla="*/ 0 h 49"/>
                <a:gd name="T2" fmla="*/ 9 w 121"/>
                <a:gd name="T3" fmla="*/ 43 h 49"/>
                <a:gd name="T4" fmla="*/ 34 w 121"/>
                <a:gd name="T5" fmla="*/ 37 h 49"/>
                <a:gd name="T6" fmla="*/ 121 w 121"/>
                <a:gd name="T7" fmla="*/ 18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1"/>
                <a:gd name="T13" fmla="*/ 0 h 49"/>
                <a:gd name="T14" fmla="*/ 121 w 121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1" h="49">
                  <a:moveTo>
                    <a:pt x="2" y="0"/>
                  </a:moveTo>
                  <a:cubicBezTo>
                    <a:pt x="4" y="14"/>
                    <a:pt x="0" y="32"/>
                    <a:pt x="9" y="43"/>
                  </a:cubicBezTo>
                  <a:cubicBezTo>
                    <a:pt x="15" y="49"/>
                    <a:pt x="26" y="39"/>
                    <a:pt x="34" y="37"/>
                  </a:cubicBezTo>
                  <a:cubicBezTo>
                    <a:pt x="64" y="29"/>
                    <a:pt x="90" y="18"/>
                    <a:pt x="121" y="18"/>
                  </a:cubicBezTo>
                </a:path>
              </a:pathLst>
            </a:custGeom>
            <a:noFill/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Heat Sprints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400" smtClean="0"/>
              <a:t>Qualification is the easy part</a:t>
            </a:r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Heat Sprint System 200</a:t>
            </a:r>
            <a:r>
              <a:rPr lang="sl-SI" sz="1400" smtClean="0"/>
              <a:t>8</a:t>
            </a:r>
            <a:r>
              <a:rPr lang="en-US" sz="1400" smtClean="0"/>
              <a:t>/0</a:t>
            </a:r>
            <a:r>
              <a:rPr lang="sl-SI" sz="1400" smtClean="0"/>
              <a:t>9</a:t>
            </a:r>
            <a:endParaRPr lang="en-US" sz="140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¼ Finals:		5 Heats	with 6 athletes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½ Finals:		2 Heats	with 6 athletes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B Final:		1 Heat	with 6 athletes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A Final:	 	1 Heat 	with 6 athletes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World Cup / WSC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2 Best in each heat advance +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2 fastest “Lucky Loosers”</a:t>
            </a:r>
          </a:p>
          <a:p>
            <a:pPr lvl="1" eaLnBrk="1" hangingPunct="1">
              <a:lnSpc>
                <a:spcPct val="80000"/>
              </a:lnSpc>
            </a:pPr>
            <a:endParaRPr lang="en-US" sz="1200" smtClean="0"/>
          </a:p>
          <a:p>
            <a:pPr eaLnBrk="1" hangingPunct="1">
              <a:lnSpc>
                <a:spcPct val="80000"/>
              </a:lnSpc>
            </a:pPr>
            <a:r>
              <a:rPr lang="en-US" sz="1400" smtClean="0"/>
              <a:t>COC / FIS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Quarter</a:t>
            </a:r>
            <a:r>
              <a:rPr lang="sl-SI" sz="1200" smtClean="0"/>
              <a:t> </a:t>
            </a:r>
            <a:r>
              <a:rPr lang="en-US" sz="1200" smtClean="0"/>
              <a:t>Finals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2 best in each heat advance +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2 lowers bib numbers* among 3</a:t>
            </a:r>
            <a:r>
              <a:rPr lang="en-US" sz="1000" baseline="30000" smtClean="0"/>
              <a:t>rd</a:t>
            </a:r>
            <a:r>
              <a:rPr lang="en-US" sz="1000" smtClean="0"/>
              <a:t> </a:t>
            </a:r>
            <a:br>
              <a:rPr lang="en-US" sz="1000" smtClean="0"/>
            </a:br>
            <a:r>
              <a:rPr lang="en-US" sz="1000" smtClean="0"/>
              <a:t>ranked in heats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smtClean="0"/>
              <a:t>Semi Finals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000" smtClean="0"/>
              <a:t>3 best in each semi finals advance</a:t>
            </a:r>
          </a:p>
          <a:p>
            <a:pPr lvl="1" eaLnBrk="1" hangingPunct="1">
              <a:lnSpc>
                <a:spcPct val="80000"/>
              </a:lnSpc>
            </a:pPr>
            <a:endParaRPr lang="en-US" sz="120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200" smtClean="0"/>
              <a:t>* </a:t>
            </a:r>
            <a:r>
              <a:rPr lang="sl-SI" sz="1200" smtClean="0"/>
              <a:t>=</a:t>
            </a:r>
            <a:r>
              <a:rPr lang="en-US" sz="1200" smtClean="0"/>
              <a:t>Qualification Time</a:t>
            </a:r>
          </a:p>
        </p:txBody>
      </p:sp>
      <p:pic>
        <p:nvPicPr>
          <p:cNvPr id="1030" name="Picture 10" descr="sprint fin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5" y="5325003"/>
            <a:ext cx="2304257" cy="15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928688" y="3429000"/>
            <a:ext cx="7572375" cy="1285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25400" algn="ctr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ctr"/>
            <a:r>
              <a:rPr lang="sl-SI" dirty="0"/>
              <a:t>TD </a:t>
            </a:r>
            <a:r>
              <a:rPr lang="sl-SI" dirty="0" err="1"/>
              <a:t>has</a:t>
            </a:r>
            <a:r>
              <a:rPr lang="sl-SI" dirty="0"/>
              <a:t> to </a:t>
            </a:r>
            <a:r>
              <a:rPr lang="sl-SI" dirty="0" err="1"/>
              <a:t>follow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heats</a:t>
            </a:r>
            <a:r>
              <a:rPr lang="sl-SI" dirty="0"/>
              <a:t> </a:t>
            </a:r>
          </a:p>
          <a:p>
            <a:pPr algn="ctr"/>
            <a:r>
              <a:rPr lang="sl-SI" dirty="0"/>
              <a:t>(</a:t>
            </a:r>
            <a:r>
              <a:rPr lang="sl-SI" dirty="0" err="1"/>
              <a:t>somtimes</a:t>
            </a:r>
            <a:r>
              <a:rPr lang="sl-SI" dirty="0"/>
              <a:t> </a:t>
            </a:r>
            <a:r>
              <a:rPr lang="sl-SI" dirty="0" err="1"/>
              <a:t>organizers</a:t>
            </a:r>
            <a:r>
              <a:rPr lang="sl-SI" dirty="0"/>
              <a:t> </a:t>
            </a:r>
            <a:r>
              <a:rPr lang="sl-SI" dirty="0" err="1"/>
              <a:t>get</a:t>
            </a:r>
            <a:r>
              <a:rPr lang="sl-SI" dirty="0"/>
              <a:t> </a:t>
            </a:r>
            <a:r>
              <a:rPr lang="sl-SI" dirty="0" err="1"/>
              <a:t>lost</a:t>
            </a:r>
            <a:r>
              <a:rPr lang="sl-SI" dirty="0"/>
              <a:t>!)</a:t>
            </a:r>
          </a:p>
        </p:txBody>
      </p:sp>
      <p:sp>
        <p:nvSpPr>
          <p:cNvPr id="9" name="Ograda vsebine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1236</Words>
  <Application>Microsoft Office PowerPoint</Application>
  <PresentationFormat>Diaprojekcija na zaslonu (4:3)</PresentationFormat>
  <Paragraphs>694</Paragraphs>
  <Slides>38</Slides>
  <Notes>32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38</vt:i4>
      </vt:variant>
    </vt:vector>
  </HeadingPairs>
  <TitlesOfParts>
    <vt:vector size="39" baseType="lpstr">
      <vt:lpstr>Officeova tema</vt:lpstr>
      <vt:lpstr>Sprint Competitions Individual sprint / Team sprint ICR 360.x / ICR 361.x</vt:lpstr>
      <vt:lpstr>Question from WC Düsseldorf 2007</vt:lpstr>
      <vt:lpstr>Individual Sprints</vt:lpstr>
      <vt:lpstr>Qualification</vt:lpstr>
      <vt:lpstr>Block Start Examples I Start interval 15’</vt:lpstr>
      <vt:lpstr>Block Start Examples II</vt:lpstr>
      <vt:lpstr>Second Team Captains Meeting</vt:lpstr>
      <vt:lpstr>TD Checklist</vt:lpstr>
      <vt:lpstr>Heat Sprints</vt:lpstr>
      <vt:lpstr>Heat Sprints Examples:  WC ¼ Finals</vt:lpstr>
      <vt:lpstr>Heat Sprints Examples:  WC ½ Finals</vt:lpstr>
      <vt:lpstr>Heat Sprints Examples:  COC ¼ Finals</vt:lpstr>
      <vt:lpstr>Heat Sprints Examples:  COC ½ Finals</vt:lpstr>
      <vt:lpstr>Time factor in heats</vt:lpstr>
      <vt:lpstr>Starts in heat sprints</vt:lpstr>
      <vt:lpstr>What Can Happen During Heat Sprints?</vt:lpstr>
      <vt:lpstr>Jury Work</vt:lpstr>
      <vt:lpstr>Course &amp; Stadium Requirements</vt:lpstr>
      <vt:lpstr>Diapozitiv 19</vt:lpstr>
      <vt:lpstr>Diapozitiv 20</vt:lpstr>
      <vt:lpstr>Challenges for the TD</vt:lpstr>
      <vt:lpstr>Course adjustments</vt:lpstr>
      <vt:lpstr>Challenges for the Organizer</vt:lpstr>
      <vt:lpstr>Team Sprint</vt:lpstr>
      <vt:lpstr>Team sprint</vt:lpstr>
      <vt:lpstr>Team Sprints</vt:lpstr>
      <vt:lpstr>TS: Start List Composition Example</vt:lpstr>
      <vt:lpstr>Step 1: Setting of Teams I Lowest FIS Pts go to SF1, second/third lowest to SF2, 4th/5th to SF 1, and so on...</vt:lpstr>
      <vt:lpstr>Step 2: Setting of Teams 2 Now you just look for a SF where same nation is not present...</vt:lpstr>
      <vt:lpstr>Step 3: Setting of Single Teams  Start with the lowest FIS Pts in SF 1, 2nd/3rd in SF 2 and so on...</vt:lpstr>
      <vt:lpstr>Step 4: Setting Teams from nat. Quota  lowest FIS Pts in SF 1</vt:lpstr>
      <vt:lpstr>Semi Final Start List</vt:lpstr>
      <vt:lpstr>TS: Start list in Final</vt:lpstr>
      <vt:lpstr>Corridors</vt:lpstr>
      <vt:lpstr>Team Sprint Exchange Zone</vt:lpstr>
      <vt:lpstr>Example 1</vt:lpstr>
      <vt:lpstr>Example 2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Uroš Ponikvar</dc:creator>
  <cp:lastModifiedBy>Uroš Ponikvar</cp:lastModifiedBy>
  <cp:revision>39</cp:revision>
  <dcterms:created xsi:type="dcterms:W3CDTF">2011-10-15T18:24:23Z</dcterms:created>
  <dcterms:modified xsi:type="dcterms:W3CDTF">2011-11-05T08:35:14Z</dcterms:modified>
</cp:coreProperties>
</file>