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 varScale="1">
        <p:scale>
          <a:sx n="91" d="100"/>
          <a:sy n="91" d="100"/>
        </p:scale>
        <p:origin x="-137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="1"/>
            </a:lvl1pPr>
          </a:lstStyle>
          <a:p>
            <a:r>
              <a:rPr lang="en-US" noProof="0" dirty="0" smtClean="0"/>
              <a:t>Presentation Title</a:t>
            </a:r>
            <a:br>
              <a:rPr lang="en-US" noProof="0" dirty="0" smtClean="0"/>
            </a:br>
            <a:r>
              <a:rPr lang="en-US" noProof="0" dirty="0" smtClean="0"/>
              <a:t>[Russian Translation]</a:t>
            </a:r>
            <a:endParaRPr lang="en-US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Speaker Name (NAT)</a:t>
            </a:r>
            <a:endParaRPr lang="en-US" noProof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E516-EB87-42F2-A4E3-D7D78D4B8C38}" type="datetimeFigureOut">
              <a:rPr lang="sl-SI" smtClean="0"/>
              <a:pPr/>
              <a:t>10.11.2011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1401-6A31-4B01-B091-EE9A770A7C6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ZoneTexte 11"/>
          <p:cNvSpPr txBox="1"/>
          <p:nvPr userDrawn="1"/>
        </p:nvSpPr>
        <p:spPr>
          <a:xfrm>
            <a:off x="-180528" y="0"/>
            <a:ext cx="932452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2400" b="1" dirty="0" smtClean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2400" b="1" dirty="0" smtClean="0">
                <a:latin typeface="+mn-lt"/>
                <a:cs typeface="+mn-cs"/>
              </a:rPr>
              <a:t>FIS </a:t>
            </a:r>
            <a:r>
              <a:rPr lang="sl-SI" sz="2400" b="1" baseline="0" dirty="0" smtClean="0">
                <a:latin typeface="+mn-lt"/>
                <a:cs typeface="+mn-cs"/>
              </a:rPr>
              <a:t>TD Seminar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0" kern="1200" dirty="0" smtClean="0">
                <a:solidFill>
                  <a:schemeClr val="tx2"/>
                </a:solidFill>
                <a:latin typeface="+mn-lt"/>
                <a:ea typeface="+mn-ea"/>
                <a:cs typeface="Arial" charset="0"/>
              </a:rPr>
              <a:t>FIS TD семинар</a:t>
            </a:r>
            <a:endParaRPr lang="sl-SI" sz="1600" b="1" i="0" kern="1200" dirty="0" smtClean="0">
              <a:solidFill>
                <a:schemeClr val="tx2"/>
              </a:solidFill>
              <a:latin typeface="+mn-lt"/>
              <a:ea typeface="+mn-ea"/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Moscow</a:t>
            </a:r>
            <a:r>
              <a:rPr lang="sl-SI" sz="1800" b="1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 (RUS)</a:t>
            </a:r>
            <a:r>
              <a:rPr lang="sl-SI" sz="1800" b="1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 </a:t>
            </a:r>
            <a:r>
              <a:rPr lang="en-US" sz="1800" b="1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11</a:t>
            </a:r>
            <a:r>
              <a:rPr lang="sl-SI" sz="1800" b="1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-</a:t>
            </a:r>
            <a:r>
              <a:rPr lang="en-US" sz="1800" b="1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12</a:t>
            </a:r>
            <a:r>
              <a:rPr lang="sl-SI" sz="1800" b="1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.1</a:t>
            </a:r>
            <a:r>
              <a:rPr lang="en-US" sz="1800" b="1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1</a:t>
            </a:r>
            <a:r>
              <a:rPr lang="sl-SI" sz="1800" b="1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.201</a:t>
            </a:r>
            <a:r>
              <a:rPr lang="en-US" sz="1800" b="1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1</a:t>
            </a:r>
            <a:r>
              <a:rPr lang="ru-RU" sz="1050" b="0" i="0" kern="1200" dirty="0" smtClean="0">
                <a:solidFill>
                  <a:schemeClr val="tx1"/>
                </a:solidFill>
                <a:latin typeface="+mn-lt"/>
                <a:ea typeface="+mn-ea"/>
                <a:cs typeface="Arial" charset="0"/>
              </a:rPr>
              <a:t> </a:t>
            </a:r>
            <a:endParaRPr lang="en-US" sz="1600" b="1" dirty="0">
              <a:latin typeface="+mn-lt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Enter Slide Title</a:t>
            </a:r>
            <a:endParaRPr lang="en-US" noProof="0" dirty="0"/>
          </a:p>
        </p:txBody>
      </p:sp>
      <p:sp>
        <p:nvSpPr>
          <p:cNvPr id="3" name="Ograda vsebine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 dirty="0" smtClean="0"/>
              <a:t>Enter Text</a:t>
            </a:r>
          </a:p>
          <a:p>
            <a:pPr lvl="1"/>
            <a:r>
              <a:rPr lang="en-US" noProof="0" dirty="0" smtClean="0"/>
              <a:t>Level 2</a:t>
            </a:r>
          </a:p>
          <a:p>
            <a:pPr lvl="2"/>
            <a:r>
              <a:rPr lang="en-US" noProof="0" dirty="0" smtClean="0"/>
              <a:t>Level 3</a:t>
            </a:r>
          </a:p>
          <a:p>
            <a:pPr lvl="3"/>
            <a:r>
              <a:rPr lang="en-US" noProof="0" dirty="0" smtClean="0"/>
              <a:t>Level 4</a:t>
            </a:r>
          </a:p>
          <a:p>
            <a:pPr lvl="4"/>
            <a:r>
              <a:rPr lang="en-US" noProof="0" dirty="0" smtClean="0"/>
              <a:t>Level 5</a:t>
            </a:r>
            <a:endParaRPr lang="en-US" noProof="0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E516-EB87-42F2-A4E3-D7D78D4B8C38}" type="datetimeFigureOut">
              <a:rPr lang="sl-SI" smtClean="0"/>
              <a:pPr/>
              <a:t>10.11.2011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1401-6A31-4B01-B091-EE9A770A7C6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Enter Title</a:t>
            </a:r>
            <a:endParaRPr lang="en-US" noProof="0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Enter Text</a:t>
            </a:r>
          </a:p>
          <a:p>
            <a:pPr lvl="1"/>
            <a:r>
              <a:rPr lang="en-US" noProof="0" dirty="0" smtClean="0"/>
              <a:t>Level 2</a:t>
            </a:r>
          </a:p>
          <a:p>
            <a:pPr lvl="2"/>
            <a:r>
              <a:rPr lang="en-US" noProof="0" dirty="0" smtClean="0"/>
              <a:t>Level 3</a:t>
            </a:r>
          </a:p>
          <a:p>
            <a:pPr lvl="3"/>
            <a:r>
              <a:rPr lang="en-US" noProof="0" dirty="0" smtClean="0"/>
              <a:t>Level 4</a:t>
            </a:r>
          </a:p>
          <a:p>
            <a:pPr lvl="4"/>
            <a:r>
              <a:rPr lang="en-US" noProof="0" dirty="0" smtClean="0"/>
              <a:t>Level 5</a:t>
            </a:r>
            <a:endParaRPr lang="en-US" noProof="0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Enter Text</a:t>
            </a:r>
          </a:p>
          <a:p>
            <a:pPr lvl="1"/>
            <a:r>
              <a:rPr lang="en-US" noProof="0" dirty="0" smtClean="0"/>
              <a:t>Level 2</a:t>
            </a:r>
          </a:p>
          <a:p>
            <a:pPr lvl="2"/>
            <a:r>
              <a:rPr lang="en-US" noProof="0" dirty="0" smtClean="0"/>
              <a:t>Level 3</a:t>
            </a:r>
          </a:p>
          <a:p>
            <a:pPr lvl="3"/>
            <a:r>
              <a:rPr lang="en-US" noProof="0" dirty="0" smtClean="0"/>
              <a:t>Level 4</a:t>
            </a:r>
          </a:p>
          <a:p>
            <a:pPr lvl="4"/>
            <a:r>
              <a:rPr lang="en-US" noProof="0" dirty="0" smtClean="0"/>
              <a:t>Level 5</a:t>
            </a:r>
            <a:endParaRPr lang="en-US" noProof="0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E516-EB87-42F2-A4E3-D7D78D4B8C38}" type="datetimeFigureOut">
              <a:rPr lang="sl-SI" smtClean="0"/>
              <a:pPr/>
              <a:t>10.11.2011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1401-6A31-4B01-B091-EE9A770A7C6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Enter Title</a:t>
            </a:r>
            <a:endParaRPr lang="en-US" noProof="0" dirty="0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E516-EB87-42F2-A4E3-D7D78D4B8C38}" type="datetimeFigureOut">
              <a:rPr lang="sl-SI" smtClean="0"/>
              <a:pPr/>
              <a:t>10.11.2011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1401-6A31-4B01-B091-EE9A770A7C6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E516-EB87-42F2-A4E3-D7D78D4B8C38}" type="datetimeFigureOut">
              <a:rPr lang="sl-SI" smtClean="0"/>
              <a:pPr/>
              <a:t>10.11.2011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1401-6A31-4B01-B091-EE9A770A7C6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dirty="0" smtClean="0"/>
              <a:t>Enter </a:t>
            </a:r>
            <a:r>
              <a:rPr lang="sl-SI" dirty="0" err="1" smtClean="0"/>
              <a:t>Title</a:t>
            </a:r>
            <a:endParaRPr lang="sl-SI" dirty="0"/>
          </a:p>
        </p:txBody>
      </p:sp>
      <p:sp>
        <p:nvSpPr>
          <p:cNvPr id="3" name="Ograda slike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dirty="0" smtClean="0"/>
              <a:t>Picture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 smtClean="0"/>
              <a:t>Enter </a:t>
            </a:r>
            <a:r>
              <a:rPr lang="sl-SI" dirty="0" err="1" smtClean="0"/>
              <a:t>Text</a:t>
            </a:r>
            <a:endParaRPr lang="sl-SI" dirty="0" smtClean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E516-EB87-42F2-A4E3-D7D78D4B8C38}" type="datetimeFigureOut">
              <a:rPr lang="sl-SI" smtClean="0"/>
              <a:pPr/>
              <a:t>10.11.2011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F1401-6A31-4B01-B091-EE9A770A7C6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Logo Viessmann FIS World Cup Cross-Country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" y="1"/>
            <a:ext cx="827583" cy="879852"/>
          </a:xfrm>
          <a:prstGeom prst="rect">
            <a:avLst/>
          </a:prstGeom>
          <a:noFill/>
        </p:spPr>
      </p:pic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Title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[</a:t>
            </a:r>
            <a:r>
              <a:rPr lang="sl-SI" dirty="0" err="1" smtClean="0"/>
              <a:t>Russian</a:t>
            </a:r>
            <a:r>
              <a:rPr lang="sl-SI" dirty="0" smtClean="0"/>
              <a:t> </a:t>
            </a:r>
            <a:r>
              <a:rPr lang="sl-SI" dirty="0" err="1" smtClean="0"/>
              <a:t>translation</a:t>
            </a:r>
            <a:r>
              <a:rPr lang="sl-SI" dirty="0" smtClean="0"/>
              <a:t>]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Text</a:t>
            </a:r>
            <a:endParaRPr lang="sl-SI" dirty="0" smtClean="0"/>
          </a:p>
          <a:p>
            <a:pPr lvl="1"/>
            <a:r>
              <a:rPr lang="sl-SI" dirty="0" err="1" smtClean="0"/>
              <a:t>Level</a:t>
            </a:r>
            <a:r>
              <a:rPr lang="sl-SI" dirty="0" smtClean="0"/>
              <a:t> 2</a:t>
            </a:r>
          </a:p>
          <a:p>
            <a:pPr lvl="2"/>
            <a:r>
              <a:rPr lang="sl-SI" dirty="0" err="1" smtClean="0"/>
              <a:t>Level</a:t>
            </a:r>
            <a:r>
              <a:rPr lang="sl-SI" dirty="0" smtClean="0"/>
              <a:t> 3</a:t>
            </a:r>
          </a:p>
          <a:p>
            <a:pPr lvl="3"/>
            <a:r>
              <a:rPr lang="sl-SI" dirty="0" err="1" smtClean="0"/>
              <a:t>Level</a:t>
            </a:r>
            <a:r>
              <a:rPr lang="sl-SI" dirty="0" smtClean="0"/>
              <a:t> 4</a:t>
            </a:r>
          </a:p>
          <a:p>
            <a:pPr lvl="4"/>
            <a:r>
              <a:rPr lang="sl-SI" dirty="0" err="1" smtClean="0"/>
              <a:t>Level</a:t>
            </a:r>
            <a:r>
              <a:rPr lang="sl-SI" dirty="0" smtClean="0"/>
              <a:t> 5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5E516-EB87-42F2-A4E3-D7D78D4B8C38}" type="datetimeFigureOut">
              <a:rPr lang="sl-SI" smtClean="0"/>
              <a:pPr/>
              <a:t>10.11.2011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 dirty="0" smtClean="0"/>
              <a:t>FIS </a:t>
            </a:r>
            <a:r>
              <a:rPr lang="sl-SI" dirty="0" err="1" smtClean="0"/>
              <a:t>CC</a:t>
            </a:r>
            <a:r>
              <a:rPr lang="sl-SI" dirty="0" smtClean="0"/>
              <a:t> TD Seminar </a:t>
            </a:r>
            <a:r>
              <a:rPr lang="sl-SI" dirty="0" err="1" smtClean="0"/>
              <a:t>Rybinsk</a:t>
            </a:r>
            <a:r>
              <a:rPr lang="sl-SI" dirty="0" smtClean="0"/>
              <a:t> (RUS) 2010</a:t>
            </a:r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F1401-6A31-4B01-B091-EE9A770A7C61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8" name="Picture 2"/>
          <p:cNvPicPr>
            <a:picLocks noChangeArrowheads="1"/>
          </p:cNvPicPr>
          <p:nvPr userDrawn="1"/>
        </p:nvPicPr>
        <p:blipFill>
          <a:blip r:embed="rId9" cstate="print"/>
          <a:srcRect l="15729" t="39371" b="29527"/>
          <a:stretch>
            <a:fillRect/>
          </a:stretch>
        </p:blipFill>
        <p:spPr bwMode="auto">
          <a:xfrm>
            <a:off x="0" y="6165304"/>
            <a:ext cx="9144000" cy="152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283709" y="116632"/>
            <a:ext cx="860291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rrowheads="1"/>
          </p:cNvPicPr>
          <p:nvPr userDrawn="1"/>
        </p:nvPicPr>
        <p:blipFill>
          <a:blip r:embed="rId9" cstate="print"/>
          <a:srcRect l="15729" t="39371" b="29527"/>
          <a:stretch>
            <a:fillRect/>
          </a:stretch>
        </p:blipFill>
        <p:spPr bwMode="auto">
          <a:xfrm>
            <a:off x="36512" y="1404392"/>
            <a:ext cx="9144000" cy="152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6" r:id="rId5"/>
    <p:sldLayoutId id="2147483657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Работа</a:t>
            </a:r>
            <a:r>
              <a:rPr lang="en-US" dirty="0" smtClean="0"/>
              <a:t> ТД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Petr Mach</a:t>
            </a:r>
            <a:r>
              <a:rPr lang="cs-CZ" dirty="0" smtClean="0"/>
              <a:t> (CZE)</a:t>
            </a:r>
            <a:endParaRPr lang="en-US" dirty="0" smtClean="0"/>
          </a:p>
          <a:p>
            <a:r>
              <a:rPr lang="en-US" dirty="0" err="1" smtClean="0"/>
              <a:t>Петр</a:t>
            </a:r>
            <a:r>
              <a:rPr lang="en-US" dirty="0" smtClean="0"/>
              <a:t> </a:t>
            </a:r>
            <a:r>
              <a:rPr lang="en-US" dirty="0" err="1" smtClean="0"/>
              <a:t>Мах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After Competition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После соревнований</a:t>
            </a:r>
            <a:endParaRPr lang="ru-RU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04800" indent="-304800">
              <a:lnSpc>
                <a:spcPct val="90000"/>
              </a:lnSpc>
            </a:pPr>
            <a:r>
              <a:rPr lang="ru-RU" sz="2300" dirty="0" smtClean="0"/>
              <a:t>получите финальные отчеты – по трассе, от судей, от контроля</a:t>
            </a:r>
          </a:p>
          <a:p>
            <a:pPr marL="304800" indent="-304800">
              <a:lnSpc>
                <a:spcPct val="90000"/>
              </a:lnSpc>
            </a:pPr>
            <a:r>
              <a:rPr lang="ru-RU" sz="2300" dirty="0" smtClean="0"/>
              <a:t>заседание жюри – выводы, проблемы, сложные вопросы, штрафные санкции</a:t>
            </a:r>
          </a:p>
          <a:p>
            <a:pPr marL="304800" indent="-304800">
              <a:lnSpc>
                <a:spcPct val="90000"/>
              </a:lnSpc>
            </a:pPr>
            <a:r>
              <a:rPr lang="ru-RU" sz="2300" dirty="0" smtClean="0"/>
              <a:t>санкции - подготовьте и проверьте все документы, необходимые для возможной аппеляции</a:t>
            </a:r>
          </a:p>
          <a:p>
            <a:pPr marL="304800" indent="-304800">
              <a:lnSpc>
                <a:spcPct val="90000"/>
              </a:lnSpc>
            </a:pPr>
            <a:r>
              <a:rPr lang="ru-RU" sz="2300" dirty="0" smtClean="0"/>
              <a:t>проверить неофициальный протокол – FIS коды и FIS пункты</a:t>
            </a:r>
          </a:p>
          <a:p>
            <a:pPr marL="304800" indent="-304800">
              <a:lnSpc>
                <a:spcPct val="90000"/>
              </a:lnSpc>
            </a:pPr>
            <a:r>
              <a:rPr lang="ru-RU" sz="2300" dirty="0" smtClean="0"/>
              <a:t>проверить пенальти гонки</a:t>
            </a:r>
          </a:p>
          <a:p>
            <a:pPr marL="304800" indent="-304800">
              <a:lnSpc>
                <a:spcPct val="90000"/>
              </a:lnSpc>
            </a:pPr>
            <a:r>
              <a:rPr lang="ru-RU" sz="2300" dirty="0" smtClean="0"/>
              <a:t>подписать (по истечении установленного времени) официальный протокол – проверить распространение (FIS pages)</a:t>
            </a:r>
          </a:p>
          <a:p>
            <a:pPr marL="304800" indent="-304800">
              <a:lnSpc>
                <a:spcPct val="90000"/>
              </a:lnSpc>
            </a:pPr>
            <a:r>
              <a:rPr lang="ru-RU" sz="2300" dirty="0" smtClean="0"/>
              <a:t>отчет о травмах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TD report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Отчет ТД</a:t>
            </a:r>
            <a:endParaRPr lang="ru-RU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04800" indent="-304800">
              <a:spcBef>
                <a:spcPct val="0"/>
              </a:spcBef>
            </a:pPr>
            <a:r>
              <a:rPr lang="ru-RU" dirty="0" smtClean="0"/>
              <a:t>как можно скорее (в течение 3-х дней)</a:t>
            </a:r>
          </a:p>
          <a:p>
            <a:pPr marL="304800" indent="-304800"/>
            <a:r>
              <a:rPr lang="ru-RU" dirty="0" smtClean="0"/>
              <a:t>важная часть нашей работы</a:t>
            </a:r>
          </a:p>
          <a:p>
            <a:pPr marL="304800" indent="-304800"/>
            <a:r>
              <a:rPr lang="ru-RU" dirty="0" smtClean="0"/>
              <a:t>не для того, чтобы наказать организатров – а для того, чтобы улучшить организацию соревнований и тем самые более качественно рекламировать наш красивый спорт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Different cases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Разные случаи</a:t>
            </a:r>
            <a:endParaRPr lang="ru-RU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04800" indent="-304800"/>
            <a:r>
              <a:rPr lang="ru-RU" sz="2600" dirty="0" smtClean="0"/>
              <a:t>Спринт в Праге 2008</a:t>
            </a:r>
          </a:p>
          <a:p>
            <a:pPr lvl="1"/>
            <a:r>
              <a:rPr lang="ru-RU" sz="2600" dirty="0" smtClean="0"/>
              <a:t>сллишком много организаторских накладок + слишком много проблем во время соревнований = плохие решения жюри</a:t>
            </a:r>
          </a:p>
          <a:p>
            <a:pPr marL="304800" indent="-304800"/>
            <a:r>
              <a:rPr lang="ru-RU" sz="2600" dirty="0" smtClean="0"/>
              <a:t>Спринт в Праге 2009</a:t>
            </a:r>
          </a:p>
          <a:p>
            <a:pPr lvl="1"/>
            <a:r>
              <a:rPr lang="ru-RU" sz="2600" dirty="0" smtClean="0"/>
              <a:t>для хорошей трассы необходим хороший специалист по снегу</a:t>
            </a:r>
          </a:p>
          <a:p>
            <a:pPr marL="304800" indent="-304800"/>
            <a:r>
              <a:rPr lang="ru-RU" sz="2600" dirty="0" smtClean="0"/>
              <a:t>Фалун 2010</a:t>
            </a:r>
          </a:p>
          <a:p>
            <a:pPr lvl="1"/>
            <a:r>
              <a:rPr lang="ru-RU" sz="2600" dirty="0" smtClean="0"/>
              <a:t>слишком много снего тоже нехорошо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Di</a:t>
            </a:r>
            <a:r>
              <a:rPr lang="cs-CZ" sz="3600" b="1" dirty="0" err="1" smtClean="0"/>
              <a:t>sscusion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Обсуждение</a:t>
            </a:r>
            <a:endParaRPr lang="ru-RU" sz="3600" dirty="0"/>
          </a:p>
        </p:txBody>
      </p:sp>
      <p:pic>
        <p:nvPicPr>
          <p:cNvPr id="4" name="Zástupný symbol pro obsah 3" descr="questionsandanswer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84500" y="2282031"/>
            <a:ext cx="3175000" cy="31623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b="1" dirty="0" smtClean="0"/>
              <a:t>Agenda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 План сессии 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4800" indent="-304800">
              <a:lnSpc>
                <a:spcPct val="90000"/>
              </a:lnSpc>
              <a:spcBef>
                <a:spcPct val="0"/>
              </a:spcBef>
            </a:pPr>
            <a:r>
              <a:rPr lang="ru-RU" dirty="0" smtClean="0"/>
              <a:t>Домашняя подготовка</a:t>
            </a:r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До соревнований</a:t>
            </a:r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Соревнования</a:t>
            </a:r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После соревнований</a:t>
            </a:r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И вновь домашняя работа</a:t>
            </a:r>
          </a:p>
          <a:p>
            <a:pPr marL="304800" indent="-304800">
              <a:lnSpc>
                <a:spcPct val="90000"/>
              </a:lnSpc>
              <a:buNone/>
            </a:pPr>
            <a:endParaRPr lang="ru-RU" sz="2000" dirty="0" smtClean="0"/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Основной вопрос: что это значит для организаторов</a:t>
            </a:r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Сложности соревнований по спринту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b="1" dirty="0" smtClean="0"/>
              <a:t>TD role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 Роль ТД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4800" indent="-304800">
              <a:spcBef>
                <a:spcPct val="0"/>
              </a:spcBef>
            </a:pPr>
            <a:r>
              <a:rPr lang="ru-RU" dirty="0" smtClean="0"/>
              <a:t>помочь организаторам</a:t>
            </a:r>
          </a:p>
          <a:p>
            <a:pPr marL="304800" indent="-304800"/>
            <a:r>
              <a:rPr lang="ru-RU" dirty="0" smtClean="0"/>
              <a:t>контролировать подготовку и проведение соревнований</a:t>
            </a:r>
          </a:p>
          <a:p>
            <a:pPr marL="304800" indent="-304800"/>
            <a:r>
              <a:rPr lang="ru-RU" dirty="0" smtClean="0"/>
              <a:t>гарантировать соблюдение правил</a:t>
            </a:r>
          </a:p>
          <a:p>
            <a:pPr marL="304800" indent="-304800"/>
            <a:r>
              <a:rPr lang="ru-RU" dirty="0" smtClean="0"/>
              <a:t>представлять FIS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Before coming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 Перед приездом</a:t>
            </a:r>
            <a:endParaRPr lang="ru-RU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4800" indent="-304800"/>
            <a:r>
              <a:rPr lang="ru-RU" dirty="0" smtClean="0"/>
              <a:t>связаться с организаторами и ассистентом ТД – для необходимой информации</a:t>
            </a:r>
          </a:p>
          <a:p>
            <a:pPr marL="304800" indent="-304800"/>
            <a:r>
              <a:rPr lang="ru-RU" dirty="0" smtClean="0"/>
              <a:t>организовать поездку</a:t>
            </a:r>
          </a:p>
          <a:p>
            <a:pPr marL="304800" indent="-304800"/>
            <a:r>
              <a:rPr lang="ru-RU" dirty="0" smtClean="0"/>
              <a:t>подготовить все необходимые документы</a:t>
            </a:r>
          </a:p>
          <a:p>
            <a:pPr marL="304800" indent="-304800"/>
            <a:r>
              <a:rPr lang="ru-RU" dirty="0" smtClean="0"/>
              <a:t>проверить применимые к соревнованиям правила</a:t>
            </a:r>
          </a:p>
          <a:p>
            <a:pPr marL="304800" indent="-304800"/>
            <a:r>
              <a:rPr lang="ru-RU" dirty="0" smtClean="0"/>
              <a:t>проверить свою лицензии, оборудование и лыжи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Before coming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 Перед приездом</a:t>
            </a:r>
            <a:endParaRPr lang="ru-RU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4800" indent="-304800"/>
            <a:r>
              <a:rPr lang="ru-RU" dirty="0" smtClean="0"/>
              <a:t>связаться с организаторами и ассистентом ТД – для необходимой информации</a:t>
            </a:r>
          </a:p>
          <a:p>
            <a:pPr marL="304800" indent="-304800"/>
            <a:r>
              <a:rPr lang="ru-RU" dirty="0" smtClean="0"/>
              <a:t>организовать поездку</a:t>
            </a:r>
          </a:p>
          <a:p>
            <a:pPr marL="304800" indent="-304800"/>
            <a:r>
              <a:rPr lang="ru-RU" dirty="0" smtClean="0"/>
              <a:t>подготовить все необходимые документы</a:t>
            </a:r>
          </a:p>
          <a:p>
            <a:pPr marL="304800" indent="-304800"/>
            <a:r>
              <a:rPr lang="ru-RU" dirty="0" smtClean="0"/>
              <a:t>проверить применимые к соревнованиям правила</a:t>
            </a:r>
          </a:p>
          <a:p>
            <a:pPr marL="304800" indent="-304800"/>
            <a:r>
              <a:rPr lang="ru-RU" dirty="0" smtClean="0"/>
              <a:t>проверить свою лицензии, оборудование и лыжи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After coming - office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 По приезду - “в офисе”</a:t>
            </a:r>
            <a:endParaRPr lang="ru-RU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dirty="0" smtClean="0"/>
              <a:t>прибыть во время, чтобы была возможность проверить подготовку соревнований</a:t>
            </a:r>
          </a:p>
          <a:p>
            <a:pPr marL="304800" indent="-304800">
              <a:lnSpc>
                <a:spcPct val="80000"/>
              </a:lnSpc>
            </a:pPr>
            <a:r>
              <a:rPr lang="ru-RU" dirty="0" smtClean="0"/>
              <a:t>встретиться с основными ответственными за соревнования</a:t>
            </a:r>
          </a:p>
          <a:p>
            <a:pPr marL="304800" indent="-304800">
              <a:lnSpc>
                <a:spcPct val="80000"/>
              </a:lnSpc>
            </a:pPr>
            <a:r>
              <a:rPr lang="ru-RU" dirty="0" smtClean="0"/>
              <a:t>проверить все новое, ход подготовки, страховку!, заявки, информацию для команд..</a:t>
            </a:r>
          </a:p>
          <a:p>
            <a:pPr marL="304800" indent="-304800">
              <a:lnSpc>
                <a:spcPct val="80000"/>
              </a:lnSpc>
            </a:pPr>
            <a:r>
              <a:rPr lang="ru-RU" dirty="0" smtClean="0"/>
              <a:t>подготовить первое заседание жюри (должно быть проведено перед официальной тренировкой)</a:t>
            </a:r>
          </a:p>
          <a:p>
            <a:pPr marL="304800" indent="-304800">
              <a:lnSpc>
                <a:spcPct val="80000"/>
              </a:lnSpc>
            </a:pPr>
            <a:r>
              <a:rPr lang="ru-RU" dirty="0" smtClean="0"/>
              <a:t>проверить трассу и подготовку стадиона – гомологация!, схемы, профили, технические данные, оборудование</a:t>
            </a:r>
          </a:p>
          <a:p>
            <a:pPr marL="304800" indent="-304800">
              <a:lnSpc>
                <a:spcPct val="80000"/>
              </a:lnSpc>
            </a:pPr>
            <a:r>
              <a:rPr lang="ru-RU" dirty="0" smtClean="0"/>
              <a:t>проверить программу соревнований, организацию соревнований (старт, финиш, контроль …)</a:t>
            </a:r>
          </a:p>
          <a:p>
            <a:pPr marL="304800" indent="-304800">
              <a:lnSpc>
                <a:spcPct val="80000"/>
              </a:lnSpc>
            </a:pPr>
            <a:r>
              <a:rPr lang="ru-RU" dirty="0" smtClean="0"/>
              <a:t>проверить презентацию для СПК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After coming – on field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 По приезду - “в полях”</a:t>
            </a:r>
            <a:endParaRPr lang="ru-RU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04800" indent="-304800">
              <a:lnSpc>
                <a:spcPct val="90000"/>
              </a:lnSpc>
            </a:pPr>
            <a:r>
              <a:rPr lang="ru-RU" dirty="0" smtClean="0"/>
              <a:t>проверить трассу и подготовку стадиона –– проехать на лыжах (или отправить ассистента) – на спринте обычно пройти трассу пешком</a:t>
            </a:r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проверить места питания, размещения и кабины для смазчиков</a:t>
            </a:r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проверить организацию места проведения заседаний жюри и СПК</a:t>
            </a:r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проверить наличие доктора и антидопинг</a:t>
            </a:r>
          </a:p>
          <a:p>
            <a:pPr marL="304800" indent="-304800">
              <a:lnSpc>
                <a:spcPct val="90000"/>
              </a:lnSpc>
            </a:pPr>
            <a:r>
              <a:rPr lang="ru-RU" dirty="0" smtClean="0"/>
              <a:t>проверить хронометраж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Competition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Соревнования</a:t>
            </a:r>
            <a:endParaRPr lang="ru-RU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sz="2200" dirty="0" smtClean="0"/>
              <a:t>заблаговременно прибыть на место проведения соревнований</a:t>
            </a:r>
          </a:p>
          <a:p>
            <a:pPr marL="304800" indent="-304800">
              <a:lnSpc>
                <a:spcPct val="80000"/>
              </a:lnSpc>
            </a:pPr>
            <a:r>
              <a:rPr lang="ru-RU" sz="2200" dirty="0" smtClean="0"/>
              <a:t>распределить работу и расставить по позициям во время соревнований</a:t>
            </a:r>
          </a:p>
          <a:p>
            <a:pPr marL="304800" indent="-304800">
              <a:lnSpc>
                <a:spcPct val="80000"/>
              </a:lnSpc>
            </a:pPr>
            <a:r>
              <a:rPr lang="ru-RU" sz="2200" dirty="0" smtClean="0"/>
              <a:t>наладить коммуникацию: кто, каким образом, с помощью чего</a:t>
            </a:r>
          </a:p>
          <a:p>
            <a:pPr marL="304800" indent="-304800">
              <a:lnSpc>
                <a:spcPct val="80000"/>
              </a:lnSpc>
            </a:pPr>
            <a:r>
              <a:rPr lang="ru-RU" sz="2200" dirty="0" smtClean="0"/>
              <a:t>передача информации – от судей в различные службы (контроль, хронометраж и пр) и обратно</a:t>
            </a:r>
          </a:p>
          <a:p>
            <a:pPr marL="304800" indent="-304800">
              <a:lnSpc>
                <a:spcPct val="80000"/>
              </a:lnSpc>
            </a:pPr>
            <a:r>
              <a:rPr lang="ru-RU" sz="2200" dirty="0" smtClean="0"/>
              <a:t>рация для жюри – проверить, протестировать (как это использовать)</a:t>
            </a:r>
          </a:p>
          <a:p>
            <a:pPr marL="304800" indent="-304800">
              <a:lnSpc>
                <a:spcPct val="80000"/>
              </a:lnSpc>
            </a:pPr>
            <a:r>
              <a:rPr lang="ru-RU" sz="2200" dirty="0" smtClean="0"/>
              <a:t>что делать в чрезвычайных ситуациях</a:t>
            </a:r>
          </a:p>
          <a:p>
            <a:pPr marL="304800" indent="-304800">
              <a:lnSpc>
                <a:spcPct val="80000"/>
              </a:lnSpc>
            </a:pPr>
            <a:r>
              <a:rPr lang="ru-RU" sz="2200" dirty="0" smtClean="0"/>
              <a:t>проверить все последние данные/новости</a:t>
            </a:r>
          </a:p>
          <a:p>
            <a:pPr marL="304800" indent="-304800">
              <a:lnSpc>
                <a:spcPct val="80000"/>
              </a:lnSpc>
            </a:pPr>
            <a:r>
              <a:rPr lang="ru-RU" sz="2200" dirty="0" smtClean="0"/>
              <a:t>проверить оборудование и коммерческую маркировку</a:t>
            </a:r>
          </a:p>
          <a:p>
            <a:pPr marL="304800" indent="-304800">
              <a:lnSpc>
                <a:spcPct val="80000"/>
              </a:lnSpc>
            </a:pPr>
            <a:r>
              <a:rPr lang="ru-RU" sz="2200" dirty="0" smtClean="0"/>
              <a:t>быть “в полях” – проверить подготовку (разделить обязанности с ассистентом: стадион, трасса)</a:t>
            </a:r>
          </a:p>
          <a:p>
            <a:pPr marL="304800" indent="-304800">
              <a:lnSpc>
                <a:spcPct val="80000"/>
              </a:lnSpc>
            </a:pPr>
            <a:r>
              <a:rPr lang="ru-RU" sz="2200" dirty="0" smtClean="0"/>
              <a:t>быть активным и нужным членом команды – руководить ею, поддерживать, мотивировать, помогать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Sprint Competition</a:t>
            </a:r>
            <a:r>
              <a:rPr lang="sl-SI" sz="3600" dirty="0" smtClean="0"/>
              <a:t/>
            </a:r>
            <a:br>
              <a:rPr lang="sl-SI" sz="3600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Соревнования по спринту</a:t>
            </a:r>
            <a:endParaRPr lang="ru-RU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sz="2800" dirty="0" smtClean="0"/>
              <a:t>полные стресса, динамичные, нервозные - особенно в городе</a:t>
            </a:r>
          </a:p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sz="2800" dirty="0" smtClean="0"/>
              <a:t>2 соревнования - квалификация и финал</a:t>
            </a:r>
          </a:p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sz="2800" dirty="0" smtClean="0"/>
              <a:t>2 СПК (проведите их как можно проще)</a:t>
            </a:r>
          </a:p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sz="2800" dirty="0" smtClean="0"/>
              <a:t>спанируйте тщательно и заранее - потом времени не будет</a:t>
            </a:r>
          </a:p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sz="2800" dirty="0" smtClean="0"/>
              <a:t>сконцентрируйтесь на соревнованиях</a:t>
            </a:r>
          </a:p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sz="2800" dirty="0" smtClean="0"/>
              <a:t>пытайтесь находить наилучшие решения - не тратьте время на обсууждения с тренерами и спортсменами </a:t>
            </a:r>
          </a:p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sz="2800" dirty="0" smtClean="0"/>
              <a:t>не пытайтесь спрятать/задвинуть проблему - решение есть всегда</a:t>
            </a:r>
          </a:p>
          <a:p>
            <a:pPr marL="304800" indent="-304800">
              <a:lnSpc>
                <a:spcPct val="80000"/>
              </a:lnSpc>
              <a:spcBef>
                <a:spcPct val="0"/>
              </a:spcBef>
            </a:pPr>
            <a:r>
              <a:rPr lang="ru-RU" sz="2800" dirty="0" smtClean="0"/>
              <a:t>НЕ ПАНИКОВАТЬ!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555</Words>
  <Application>Microsoft Office PowerPoint</Application>
  <PresentationFormat>Předvádění na obrazovce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Officeova tema</vt:lpstr>
      <vt:lpstr>Работа ТД</vt:lpstr>
      <vt:lpstr>Agenda  План сессии </vt:lpstr>
      <vt:lpstr>TD role  Роль ТД</vt:lpstr>
      <vt:lpstr>Before coming  Перед приездом</vt:lpstr>
      <vt:lpstr>Before coming  Перед приездом</vt:lpstr>
      <vt:lpstr>After coming - office  По приезду - “в офисе”</vt:lpstr>
      <vt:lpstr>After coming – on field  По приезду - “в полях”</vt:lpstr>
      <vt:lpstr>Competition Соревнования</vt:lpstr>
      <vt:lpstr>Sprint Competition Соревнования по спринту</vt:lpstr>
      <vt:lpstr>After Competition После соревнований</vt:lpstr>
      <vt:lpstr>TD report Отчет ТД</vt:lpstr>
      <vt:lpstr>Different cases Разные случаи</vt:lpstr>
      <vt:lpstr>Disscusion Обсуждение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Uroš Ponikvar</dc:creator>
  <cp:lastModifiedBy>petr.mach</cp:lastModifiedBy>
  <cp:revision>22</cp:revision>
  <dcterms:created xsi:type="dcterms:W3CDTF">2010-10-12T14:51:16Z</dcterms:created>
  <dcterms:modified xsi:type="dcterms:W3CDTF">2011-11-10T18:39:36Z</dcterms:modified>
</cp:coreProperties>
</file>