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6" r:id="rId4"/>
    <p:sldId id="257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75" r:id="rId13"/>
    <p:sldId id="265" r:id="rId14"/>
    <p:sldId id="266" r:id="rId15"/>
    <p:sldId id="267" r:id="rId16"/>
    <p:sldId id="268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20T23:24:07.500" idx="1">
    <p:pos x="5987" y="-171"/>
    <p:text/>
  </p:cm>
  <p:cm authorId="0" dt="2011-10-20T23:24:17.781" idx="2">
    <p:pos x="6123" y="-6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P708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463"/>
            <a:ext cx="9504363" cy="712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Собрание представителей команд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6000792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ru-RU" dirty="0" smtClean="0"/>
              <a:t>	Главный секретарь совместно с главным судьей и техническим делегатом готовят повестку дня, которая заключается в следующем: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Регистрация присутствующих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Представление членов оргкомитета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Представление или назначение жюри соревнований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Сводка погоды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Проверка участников соревнований и групп спортсменов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Производится жеребьевка или процедура формирования стартовых протоколов по ФИС/РУС пунктам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Описание стадиона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Описание трассы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Подготовка трассы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Время, место и регламент тестирования лыж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Время для разминки и официальных тренировок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Общая информация от технического делегата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Общая информация от организатора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Общая информация от директора соревнований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Работа секретариата в дни соревнований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1. В дни соревнований секретариатом вывешивается на доску информации следующая документация: </a:t>
            </a:r>
          </a:p>
          <a:p>
            <a:pPr algn="just">
              <a:buNone/>
            </a:pPr>
            <a:r>
              <a:rPr lang="ru-RU" dirty="0" smtClean="0"/>
              <a:t>	- 	стартовые протоколы;</a:t>
            </a:r>
          </a:p>
          <a:p>
            <a:pPr algn="just">
              <a:buNone/>
            </a:pPr>
            <a:r>
              <a:rPr lang="ru-RU" dirty="0" smtClean="0"/>
              <a:t>	- 	прогноз погоды;</a:t>
            </a:r>
          </a:p>
          <a:p>
            <a:pPr algn="just">
              <a:buNone/>
            </a:pPr>
            <a:r>
              <a:rPr lang="ru-RU" dirty="0" smtClean="0"/>
              <a:t>	-	схемы  лыжных трасс;</a:t>
            </a:r>
          </a:p>
          <a:p>
            <a:pPr algn="just">
              <a:buNone/>
            </a:pPr>
            <a:r>
              <a:rPr lang="ru-RU" dirty="0" smtClean="0"/>
              <a:t>	-	регламент  соревнований на текущий день.</a:t>
            </a:r>
          </a:p>
          <a:p>
            <a:pPr algn="just">
              <a:buNone/>
            </a:pPr>
            <a:r>
              <a:rPr lang="ru-RU" dirty="0" smtClean="0"/>
              <a:t>	2. Выдается необходимая документация старшим по бригадам старта и финиша, представители команд получают нагрудные номера  участников соревнований, выдаются протоколы старта, комментатору данных соревнований и  представителям средств  массовой информации.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42910" y="642918"/>
            <a:ext cx="800105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Чемпионат России по лыжным гонкам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Регламент на 25 января 2011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9.00 – 15.00   Мандатная комиссия в здании ОКЦ (Чкалова-89), 2-й этаж, малый зал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11.00   Отправление автобусов по маршруту: гостиница «Рыбинск» - гостиница УВД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Демино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11.45 – 13.15  Официальная тренировка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13.30   Отправление автобусов по маршруту: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Рыбинск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17.00   Совещание капитанов команд, ОКЦ (Чкалова-89), 2-й этаж, малый зал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Работа секретариата в дни соревнований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3. После старта последнего участника , старший стартовой бригады подписывает протокол и сдает в секретариат. Главный секретарь  уточняет информацию со старта с компьютерной бригадой, а также информирует о спортсменах, которые не закончили дистанцию в ходе гонки.</a:t>
            </a:r>
          </a:p>
          <a:p>
            <a:pPr algn="just">
              <a:buNone/>
            </a:pPr>
            <a:r>
              <a:rPr lang="ru-RU" dirty="0" smtClean="0"/>
              <a:t>	4. По мере того, как начинают финишировать участники соревнований главный секретарь непосредственно получает предварительные протоколы у компьютерной группы и помещает их на доску информации. Затем после финиша последнего участника выдается жюри и вывешивается протокол предварительных результатов с указанием времени.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Работа секретариата в дни соревнований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5. Как можно быстрее данные протоколы вручают  членам жюри соревнований, с обозначением времени, которые их  рассматривают и утверждают, и тогда  протокол становится официальным ( если в течение 15 минут не поступило каких либо протестов) ( 15 минут отменили).</a:t>
            </a:r>
          </a:p>
          <a:p>
            <a:pPr algn="just">
              <a:buNone/>
            </a:pPr>
            <a:r>
              <a:rPr lang="ru-RU" dirty="0" smtClean="0"/>
              <a:t>	6. Главный секретарь соревнований принимает протесты, если таковые имеют место, обозначает время и передает главному судье соревнований или жюри.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Работа секретариата в дни соревнований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7. Главный секретарь выдает официальные протоколы  представителям средств массовой информации, наградной группе, представителям команд и вывешивает на доску информации.</a:t>
            </a:r>
          </a:p>
          <a:p>
            <a:pPr algn="just">
              <a:buNone/>
            </a:pPr>
            <a:r>
              <a:rPr lang="ru-RU" dirty="0" smtClean="0"/>
              <a:t>	6. Главному секретарю сдают подписанную рабочую документацию старший финишной бригады и старший контроля.</a:t>
            </a:r>
          </a:p>
          <a:p>
            <a:pPr algn="just">
              <a:buNone/>
            </a:pPr>
            <a:r>
              <a:rPr lang="ru-RU" dirty="0" smtClean="0"/>
              <a:t>	8. По окончании соревнований формируются папки для  технического делегата, главного судьи соревнований, представителей  команд и вышестоящих организаций.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5403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Особенности работы на спринте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8579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1. Стартовый протокол квалификации составляется согласно текущего спринтерского рейтинга и листом спринтерских РУС пунктов,</a:t>
            </a:r>
          </a:p>
          <a:p>
            <a:pPr algn="just">
              <a:buNone/>
            </a:pPr>
            <a:r>
              <a:rPr lang="ru-RU" dirty="0" smtClean="0"/>
              <a:t>	2. После завершения квалификации формируется стартовый протокол четвертьфинальных забегов согласно сетки,</a:t>
            </a:r>
          </a:p>
          <a:p>
            <a:pPr algn="just">
              <a:buNone/>
            </a:pPr>
            <a:r>
              <a:rPr lang="ru-RU" dirty="0" smtClean="0"/>
              <a:t>	3. Приглашаются на совещание представители команд для получения стартовых протоколов четвертьфинальных забегов и номеров,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2571744"/>
          <a:ext cx="6096000" cy="1280160"/>
        </p:xfrm>
        <a:graphic>
          <a:graphicData uri="http://schemas.openxmlformats.org/drawingml/2006/table">
            <a:tbl>
              <a:tblPr/>
              <a:tblGrid>
                <a:gridCol w="570997"/>
                <a:gridCol w="1662883"/>
                <a:gridCol w="532642"/>
                <a:gridCol w="1414193"/>
                <a:gridCol w="694105"/>
                <a:gridCol w="1221180"/>
              </a:tblGrid>
              <a:tr h="356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Год рожд.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Наименование субъекта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Резуль-тат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Звание, ФИО тренера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42910" y="1428736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Информационный лист награждения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программы_______________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Возрастная группа 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Главный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секретарь_____________________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(_______________)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3214686"/>
          <a:ext cx="6095999" cy="2849880"/>
        </p:xfrm>
        <a:graphic>
          <a:graphicData uri="http://schemas.openxmlformats.org/drawingml/2006/table">
            <a:tbl>
              <a:tblPr/>
              <a:tblGrid>
                <a:gridCol w="383513"/>
                <a:gridCol w="976488"/>
                <a:gridCol w="396717"/>
                <a:gridCol w="963885"/>
                <a:gridCol w="642790"/>
                <a:gridCol w="367308"/>
                <a:gridCol w="992693"/>
                <a:gridCol w="380512"/>
                <a:gridCol w="992093"/>
              </a:tblGrid>
              <a:tr h="273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участника</a:t>
                      </a:r>
                    </a:p>
                  </a:txBody>
                  <a:tcPr marL="64819" marR="64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участника</a:t>
                      </a:r>
                    </a:p>
                  </a:txBody>
                  <a:tcPr marL="64819" marR="64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участника</a:t>
                      </a:r>
                    </a:p>
                  </a:txBody>
                  <a:tcPr marL="64819" marR="64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п/п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участника</a:t>
                      </a:r>
                    </a:p>
                  </a:txBody>
                  <a:tcPr marL="64819" marR="64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819" marR="64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ПРИХОД НОМЕРОВ                                   ПРИХОД НОМЕРОВ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Финиш                                                              Финиш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Соревнования_____________________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Соревнования__________________________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Дистанция________км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/М/Ж/       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Дистанция_________км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/М/Ж/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Дата____________200___г.   Лист №______             Дата_____________200___г.   Лист №_____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Судья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финише______________________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Судья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финише______________________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Секретарь__________________________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Секретарь_____________________________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488" y="2285992"/>
          <a:ext cx="3470628" cy="4023360"/>
        </p:xfrm>
        <a:graphic>
          <a:graphicData uri="http://schemas.openxmlformats.org/drawingml/2006/table">
            <a:tbl>
              <a:tblPr/>
              <a:tblGrid>
                <a:gridCol w="419100"/>
                <a:gridCol w="1270000"/>
                <a:gridCol w="444500"/>
                <a:gridCol w="1337028"/>
              </a:tblGrid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 Е Г И С Т Р А Ц И Я     Э Т А П О 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Соревнования ___________________________________________________________________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«________»______________________   _____________г.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Э Т А П    № ____________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Секретарь ______________________________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Работа главного секретаря соревнований по лыжным гонкам</a:t>
            </a:r>
            <a:endParaRPr lang="ru-RU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2578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Согласно правилам соревнований по лыжным гонкам, главный секретарь подотчетен главному судье соревнований,       отвечает за всю секретарскую работу,  руководит работой мандатной комиссии, проверяет наличие у участников соревнований действующего RUS- кода, проверяет текущие рейтинговые очки ФЛГР, RUS-пункты и квоты  для  соревнований с ограниченным допуском,  готовит документацию для старта, хронометража,  жеребьевки, контроля и маркировки, если таковая проводится, подведения итогов, организует собрание представителей команд, ведет протокол этого собрания, готовит и распространяет стартовые протоколы, готовит и  очень быстро распространяет информацию  предварительных и официальных результатов  соревнований, принимает протесты и немедленно передает их в жюри.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488" y="2143116"/>
          <a:ext cx="3426649" cy="4064000"/>
        </p:xfrm>
        <a:graphic>
          <a:graphicData uri="http://schemas.openxmlformats.org/drawingml/2006/table">
            <a:tbl>
              <a:tblPr/>
              <a:tblGrid>
                <a:gridCol w="296475"/>
                <a:gridCol w="580060"/>
                <a:gridCol w="322255"/>
                <a:gridCol w="585973"/>
                <a:gridCol w="356087"/>
                <a:gridCol w="475864"/>
                <a:gridCol w="322255"/>
                <a:gridCol w="487680"/>
              </a:tblGrid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671" marR="3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В Е Д Е Н И Я    К О Н Т Р О Л Е Р 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Соревнования 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Контрольный пункт № _________                                                _________ км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Ф.И. контролера _____________________              «_____»__________200  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Контролер :     ____________________   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Чемпионат России по лыжным гонкам (Тюмень, Россия)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Совещание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жюри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Жемчужина Сибири, 24 марта 2011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Время: 10.00-10.15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Место: комната для жюри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Присутствуют: все члены жюри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Готовность судейского корпуса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безопасности на стадионе и трассах.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трасс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Местонахождение членов жюри.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Выход группы прокладчиков на трассу.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Следующее совещание – 24.03.2011 – после финиша женской гонки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Тюмень/Жемчужина Сибири, 24.03.2011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Пекк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Работа секретариата  до начала соревнований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5043510"/>
          </a:xfrm>
        </p:spPr>
        <p:txBody>
          <a:bodyPr>
            <a:normAutofit fontScale="92500" lnSpcReduction="20000"/>
          </a:bodyPr>
          <a:lstStyle/>
          <a:p>
            <a:pPr marL="914400" lvl="1" indent="-514350" algn="just">
              <a:buAutoNum type="arabicPeriod"/>
            </a:pPr>
            <a:r>
              <a:rPr lang="ru-RU" dirty="0" smtClean="0"/>
              <a:t>Подготовка необходимых канцелярских товаров, документации для  проведения мандатной комиссии, на старт, промежуточный финиш,  финиш, контроль,  проверка стартовых и набедренных номеров.  </a:t>
            </a:r>
            <a:endParaRPr lang="en-US" dirty="0" smtClean="0"/>
          </a:p>
          <a:p>
            <a:pPr marL="914400" lvl="1" indent="-514350" algn="just">
              <a:buAutoNum type="arabicPeriod"/>
            </a:pPr>
            <a:r>
              <a:rPr lang="ru-RU" dirty="0" smtClean="0"/>
              <a:t>Подготовка регламента соревнований, который вывешивается в местах проживания участников соревнований: регламент содержит время и место проведения мандатной комиссии и собрания представителей команд, расписание движения автобусов до места проведения соревнований в дни официальных тренировок (просмотра трасс) и в дни соревнований, время старта гонок, и др. </a:t>
            </a:r>
            <a:endParaRPr lang="en-US" dirty="0" smtClean="0"/>
          </a:p>
          <a:p>
            <a:pPr marL="914400" lvl="1" indent="-514350" algn="just">
              <a:buAutoNum type="arabicPeriod"/>
            </a:pPr>
            <a:r>
              <a:rPr lang="ru-RU" dirty="0" smtClean="0"/>
              <a:t>Распределение обязанностей между членами секретариата (4-5 чел.)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Работа мандатной комиссии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Проверка заявок, наличие полиса страхования жизни, здоровья от несчастного случая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Составляет протокол мандатной комиссии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537312"/>
          <a:ext cx="6096001" cy="3783375"/>
        </p:xfrm>
        <a:graphic>
          <a:graphicData uri="http://schemas.openxmlformats.org/drawingml/2006/table">
            <a:tbl>
              <a:tblPr/>
              <a:tblGrid>
                <a:gridCol w="461961"/>
                <a:gridCol w="1604521"/>
                <a:gridCol w="401424"/>
                <a:gridCol w="402599"/>
                <a:gridCol w="402599"/>
                <a:gridCol w="402599"/>
                <a:gridCol w="402599"/>
                <a:gridCol w="402599"/>
                <a:gridCol w="402599"/>
                <a:gridCol w="402599"/>
                <a:gridCol w="404951"/>
                <a:gridCol w="404951"/>
              </a:tblGrid>
              <a:tr h="33876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команды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К-во участников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Имеют спортивные звания и разряды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ЗМС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МСМК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МС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КМС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Раз.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Ж.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Ю-рок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Ю-ров</a:t>
                      </a: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            И т о г о :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18" marR="63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357422" y="571480"/>
            <a:ext cx="47149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отчету мандатной комиссии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Подготовка заявочных списков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Главный секретарь должен получить  официальные заявки участников соревнований, разделенных на группы не позднее, чем за 2 часа до начала собрания представителей команд (жеребьевка), если этого не произошло, секретарь использует порядок, имеющийся в заявочном списке участников, а в соревнованиях 1-й категории представители команд, имеющих участников в группе сильнейших (красная группа),должны представить в секретариат свои рекомендации по стартовому порядку групп в письменном виде за 4 часа до собрания представителей команд и жюри уже определяет порядок старта групп , и за 1 час до окончательного утверждения списка групп вывешивает на доску информации.	      Главный секретарь проверяет текущие рейтинговые очки   ФЛГР, RUS- пункты и квоты для соревнований с ограниченным допуском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Формирование стартового протокола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1149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Текущим рейтингом ФЛГР для первого соревнования сезона считается рейтинг предыдущего сезона. При распределении стартового  порядка групп на соревнованиях  на дистанции или по спринту соблюдается следующий приоритет: группа сильнейших, затем группа спортсменов, имеющих очки ФЛГР в данной дисциплине, затем группа спортсменов, имеющих очки ФЛГР в общем зачете, затем группа спортсменов, не имеющих очков ФЛГР (стартовый порядок определяется жеребьевкой), затем региональная группа, в которую входят спортсмены, представляющие регион, проводящий соревнование (стартовый порядок определяется количеством очков ФЛГР или жеребьевкой).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dirty="0" smtClean="0"/>
              <a:t>	«Группа сильнейших» состоит из 30 лучших мужчин и 30 лучших женщин в текущих рейтингах ФЛГР на дистанции и по спринту, также в эту группу включается лидер  ФЛГР в общем зачете, если его нет в списке 30 лучших спортсменов. Другим спортсменами  данная группа сильнейших заменена быть не может.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Формирование стартового протокола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После каждого соревновательного периода  формируется новый текущий рейтинг, для следующего соревновательного периода.  В соревнованиях  на дистанции с  раздельным стартом группа сильнейших стартует, как правило последней в обратном порядке, согласно рейтинга (лучшие стартуют последними), первой стартует региональная группа, внутри которой порядок старта спортсменов распределяется в соответствии с рейтингом очков ФЛГР на дистанции, затем стартуют остальные спортсмены.		     Распределение  по группам в других соревнованиях предлагают представители команд, но окончательное решение принимает жюри соревнований.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671</Words>
  <Application>Microsoft Office PowerPoint</Application>
  <PresentationFormat>Экран (4:3)</PresentationFormat>
  <Paragraphs>298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Работа главного секретаря соревнований по лыжным гонкам</vt:lpstr>
      <vt:lpstr>Слайд 3</vt:lpstr>
      <vt:lpstr>Работа секретариата  до начала соревнований</vt:lpstr>
      <vt:lpstr>Работа мандатной комиссии</vt:lpstr>
      <vt:lpstr>Слайд 6</vt:lpstr>
      <vt:lpstr>Подготовка заявочных списков</vt:lpstr>
      <vt:lpstr>Формирование стартового протокола</vt:lpstr>
      <vt:lpstr>Формирование стартового протокола</vt:lpstr>
      <vt:lpstr>Собрание представителей команд</vt:lpstr>
      <vt:lpstr>Работа секретариата в дни соревнований</vt:lpstr>
      <vt:lpstr>Слайд 12</vt:lpstr>
      <vt:lpstr>Работа секретариата в дни соревнований</vt:lpstr>
      <vt:lpstr>Работа секретариата в дни соревнований</vt:lpstr>
      <vt:lpstr>Работа секретариата в дни соревнований</vt:lpstr>
      <vt:lpstr>Особенности работы на спринте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главного секретаря соревнований по лыжным гонкам</dc:title>
  <cp:lastModifiedBy>FuckYouBill</cp:lastModifiedBy>
  <cp:revision>30</cp:revision>
  <dcterms:modified xsi:type="dcterms:W3CDTF">2011-10-22T05:29:40Z</dcterms:modified>
</cp:coreProperties>
</file>