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11" r:id="rId11"/>
    <p:sldId id="266" r:id="rId12"/>
    <p:sldId id="268" r:id="rId13"/>
    <p:sldId id="267" r:id="rId14"/>
    <p:sldId id="265" r:id="rId15"/>
    <p:sldId id="269" r:id="rId16"/>
    <p:sldId id="270" r:id="rId17"/>
    <p:sldId id="273" r:id="rId18"/>
    <p:sldId id="272" r:id="rId19"/>
    <p:sldId id="312" r:id="rId20"/>
    <p:sldId id="274" r:id="rId21"/>
    <p:sldId id="313" r:id="rId22"/>
    <p:sldId id="293" r:id="rId23"/>
    <p:sldId id="275" r:id="rId24"/>
    <p:sldId id="292" r:id="rId25"/>
    <p:sldId id="276" r:id="rId26"/>
    <p:sldId id="277" r:id="rId27"/>
    <p:sldId id="281" r:id="rId28"/>
    <p:sldId id="282" r:id="rId29"/>
    <p:sldId id="294" r:id="rId30"/>
    <p:sldId id="283" r:id="rId31"/>
    <p:sldId id="284" r:id="rId32"/>
    <p:sldId id="285" r:id="rId33"/>
    <p:sldId id="286" r:id="rId34"/>
    <p:sldId id="287" r:id="rId35"/>
    <p:sldId id="288" r:id="rId36"/>
    <p:sldId id="289" r:id="rId37"/>
    <p:sldId id="290" r:id="rId38"/>
    <p:sldId id="291" r:id="rId39"/>
    <p:sldId id="278" r:id="rId40"/>
    <p:sldId id="297" r:id="rId41"/>
    <p:sldId id="298" r:id="rId42"/>
    <p:sldId id="299" r:id="rId43"/>
    <p:sldId id="300" r:id="rId44"/>
    <p:sldId id="303" r:id="rId45"/>
    <p:sldId id="305" r:id="rId46"/>
    <p:sldId id="306" r:id="rId47"/>
    <p:sldId id="307" r:id="rId48"/>
    <p:sldId id="308" r:id="rId49"/>
    <p:sldId id="309" r:id="rId50"/>
    <p:sldId id="310" r:id="rId5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9" autoAdjust="0"/>
    <p:restoredTop sz="94667" autoAdjust="0"/>
  </p:normalViewPr>
  <p:slideViewPr>
    <p:cSldViewPr>
      <p:cViewPr>
        <p:scale>
          <a:sx n="66" d="100"/>
          <a:sy n="66" d="100"/>
        </p:scale>
        <p:origin x="-606" y="-288"/>
      </p:cViewPr>
      <p:guideLst>
        <p:guide orient="horz" pos="2160"/>
        <p:guide pos="2880"/>
      </p:guideLst>
    </p:cSldViewPr>
  </p:slideViewPr>
  <p:outlineViewPr>
    <p:cViewPr>
      <p:scale>
        <a:sx n="33" d="100"/>
        <a:sy n="33" d="100"/>
      </p:scale>
      <p:origin x="0" y="74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hasCustomPrompt="1"/>
          </p:nvPr>
        </p:nvSpPr>
        <p:spPr>
          <a:xfrm>
            <a:off x="685800" y="2130425"/>
            <a:ext cx="7772400" cy="1470025"/>
          </a:xfrm>
        </p:spPr>
        <p:txBody>
          <a:bodyPr/>
          <a:lstStyle>
            <a:lvl1pPr>
              <a:defRPr baseline="0"/>
            </a:lvl1pPr>
          </a:lstStyle>
          <a:p>
            <a:r>
              <a:rPr lang="sl-SI" dirty="0" err="1" smtClean="0"/>
              <a:t>Click</a:t>
            </a:r>
            <a:r>
              <a:rPr lang="sl-SI" dirty="0" smtClean="0"/>
              <a:t> to Enter </a:t>
            </a:r>
            <a:r>
              <a:rPr lang="sl-SI" dirty="0" err="1" smtClean="0"/>
              <a:t>Presentation</a:t>
            </a:r>
            <a:r>
              <a:rPr lang="sl-SI" dirty="0" smtClean="0"/>
              <a:t> </a:t>
            </a:r>
            <a:r>
              <a:rPr lang="sl-SI" dirty="0" err="1" smtClean="0"/>
              <a:t>Title</a:t>
            </a:r>
            <a:endParaRPr lang="sl-SI" dirty="0"/>
          </a:p>
        </p:txBody>
      </p:sp>
      <p:sp>
        <p:nvSpPr>
          <p:cNvPr id="3" name="Podnaslov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err="1" smtClean="0"/>
              <a:t>Click</a:t>
            </a:r>
            <a:r>
              <a:rPr lang="sl-SI" dirty="0" smtClean="0"/>
              <a:t> to enter </a:t>
            </a:r>
            <a:r>
              <a:rPr lang="sl-SI" dirty="0" err="1" smtClean="0"/>
              <a:t>Presenter</a:t>
            </a:r>
            <a:r>
              <a:rPr lang="sl-SI" dirty="0" smtClean="0"/>
              <a:t>’s name</a:t>
            </a:r>
            <a:endParaRPr lang="sl-SI" dirty="0"/>
          </a:p>
        </p:txBody>
      </p:sp>
      <p:sp>
        <p:nvSpPr>
          <p:cNvPr id="4" name="Ograda datuma 3"/>
          <p:cNvSpPr>
            <a:spLocks noGrp="1"/>
          </p:cNvSpPr>
          <p:nvPr>
            <p:ph type="dt" sz="half" idx="10"/>
          </p:nvPr>
        </p:nvSpPr>
        <p:spPr/>
        <p:txBody>
          <a:bodyPr/>
          <a:lstStyle/>
          <a:p>
            <a:fld id="{A903EF3B-6654-4638-A987-42B11920B98C}" type="datetimeFigureOut">
              <a:rPr lang="sl-SI" smtClean="0"/>
              <a:pPr/>
              <a:t>5.11.2011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91E5292-95F4-41EF-87A5-A5167EFD9866}" type="slidenum">
              <a:rPr lang="sl-SI" smtClean="0"/>
              <a:pPr/>
              <a:t>‹#›</a:t>
            </a:fld>
            <a:endParaRPr lang="sl-SI"/>
          </a:p>
        </p:txBody>
      </p:sp>
      <p:pic>
        <p:nvPicPr>
          <p:cNvPr id="7" name="Picture 2"/>
          <p:cNvPicPr>
            <a:picLocks noChangeArrowheads="1"/>
          </p:cNvPicPr>
          <p:nvPr userDrawn="1"/>
        </p:nvPicPr>
        <p:blipFill>
          <a:blip r:embed="rId2" cstate="print"/>
          <a:srcRect l="15729" t="39371" b="29527"/>
          <a:stretch>
            <a:fillRect/>
          </a:stretch>
        </p:blipFill>
        <p:spPr bwMode="auto">
          <a:xfrm>
            <a:off x="0" y="6229350"/>
            <a:ext cx="9144000" cy="152400"/>
          </a:xfrm>
          <a:prstGeom prst="rect">
            <a:avLst/>
          </a:prstGeom>
          <a:solidFill>
            <a:srgbClr val="FFFFFF">
              <a:alpha val="0"/>
            </a:srgbClr>
          </a:solidFill>
          <a:ln w="9525">
            <a:noFill/>
            <a:miter lim="800000"/>
            <a:headEnd/>
            <a:tailEnd/>
          </a:ln>
        </p:spPr>
      </p:pic>
      <p:pic>
        <p:nvPicPr>
          <p:cNvPr id="13314" name="Picture 2" descr="http://t3.gstatic.com/images?q=tbn:ANd9GcR1W9bs0EVKFEj1N9XNdoVcoKu6EBxVbYKDEpo-SAjI_k3quPGBMw"/>
          <p:cNvPicPr>
            <a:picLocks noChangeAspect="1" noChangeArrowheads="1"/>
          </p:cNvPicPr>
          <p:nvPr userDrawn="1"/>
        </p:nvPicPr>
        <p:blipFill>
          <a:blip r:embed="rId3" cstate="print"/>
          <a:srcRect/>
          <a:stretch>
            <a:fillRect/>
          </a:stretch>
        </p:blipFill>
        <p:spPr bwMode="auto">
          <a:xfrm>
            <a:off x="0" y="0"/>
            <a:ext cx="1512168" cy="1395848"/>
          </a:xfrm>
          <a:prstGeom prst="rect">
            <a:avLst/>
          </a:prstGeom>
          <a:noFill/>
        </p:spPr>
      </p:pic>
      <p:pic>
        <p:nvPicPr>
          <p:cNvPr id="13316" name="Picture 4" descr="http://t0.gstatic.com/images?q=tbn:ANd9GcQnQx14C4LG2AxQoE2EGlWLF6N2oDkX59mkmPXi5DcrZlqVda5g"/>
          <p:cNvPicPr>
            <a:picLocks noChangeAspect="1" noChangeArrowheads="1"/>
          </p:cNvPicPr>
          <p:nvPr userDrawn="1"/>
        </p:nvPicPr>
        <p:blipFill>
          <a:blip r:embed="rId4" cstate="print"/>
          <a:srcRect/>
          <a:stretch>
            <a:fillRect/>
          </a:stretch>
        </p:blipFill>
        <p:spPr bwMode="auto">
          <a:xfrm>
            <a:off x="7956376" y="124991"/>
            <a:ext cx="1068643" cy="1155470"/>
          </a:xfrm>
          <a:prstGeom prst="rect">
            <a:avLst/>
          </a:prstGeom>
          <a:noFill/>
        </p:spPr>
      </p:pic>
      <p:sp>
        <p:nvSpPr>
          <p:cNvPr id="11" name="PoljeZBesedilom 10"/>
          <p:cNvSpPr txBox="1"/>
          <p:nvPr userDrawn="1"/>
        </p:nvSpPr>
        <p:spPr>
          <a:xfrm>
            <a:off x="0" y="548680"/>
            <a:ext cx="9144000" cy="369332"/>
          </a:xfrm>
          <a:prstGeom prst="rect">
            <a:avLst/>
          </a:prstGeom>
          <a:noFill/>
        </p:spPr>
        <p:txBody>
          <a:bodyPr wrap="square" rtlCol="0">
            <a:spAutoFit/>
          </a:bodyPr>
          <a:lstStyle/>
          <a:p>
            <a:pPr algn="ctr"/>
            <a:r>
              <a:rPr lang="sl-SI" b="1" dirty="0" smtClean="0">
                <a:solidFill>
                  <a:schemeClr val="bg1">
                    <a:lumMod val="85000"/>
                  </a:schemeClr>
                </a:solidFill>
                <a:effectLst>
                  <a:outerShdw blurRad="38100" dist="38100" dir="2700000" algn="tl">
                    <a:srgbClr val="000000">
                      <a:alpha val="43137"/>
                    </a:srgbClr>
                  </a:outerShdw>
                </a:effectLst>
              </a:rPr>
              <a:t>FIS </a:t>
            </a:r>
            <a:r>
              <a:rPr lang="sl-SI" b="1" dirty="0" err="1" smtClean="0">
                <a:solidFill>
                  <a:schemeClr val="bg1">
                    <a:lumMod val="85000"/>
                  </a:schemeClr>
                </a:solidFill>
                <a:effectLst>
                  <a:outerShdw blurRad="38100" dist="38100" dir="2700000" algn="tl">
                    <a:srgbClr val="000000">
                      <a:alpha val="43137"/>
                    </a:srgbClr>
                  </a:outerShdw>
                </a:effectLst>
              </a:rPr>
              <a:t>CC</a:t>
            </a:r>
            <a:r>
              <a:rPr lang="sl-SI" b="1" dirty="0" smtClean="0">
                <a:solidFill>
                  <a:schemeClr val="bg1">
                    <a:lumMod val="85000"/>
                  </a:schemeClr>
                </a:solidFill>
                <a:effectLst>
                  <a:outerShdw blurRad="38100" dist="38100" dir="2700000" algn="tl">
                    <a:srgbClr val="000000">
                      <a:alpha val="43137"/>
                    </a:srgbClr>
                  </a:outerShdw>
                </a:effectLst>
              </a:rPr>
              <a:t> TD Seminar Zakopane 4.-6.11.2011</a:t>
            </a:r>
            <a:endParaRPr lang="sl-SI" b="1" dirty="0">
              <a:solidFill>
                <a:schemeClr val="bg1">
                  <a:lumMod val="85000"/>
                </a:schemeClr>
              </a:solidFill>
              <a:effectLst>
                <a:outerShdw blurRad="38100" dist="38100" dir="2700000" algn="tl">
                  <a:srgbClr val="000000">
                    <a:alpha val="43137"/>
                  </a:srgbClr>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lstStyle>
            <a:lvl1pPr>
              <a:defRPr baseline="0"/>
            </a:lvl1pPr>
          </a:lstStyle>
          <a:p>
            <a:r>
              <a:rPr lang="sl-SI" dirty="0" err="1" smtClean="0"/>
              <a:t>Click</a:t>
            </a:r>
            <a:r>
              <a:rPr lang="sl-SI" dirty="0" smtClean="0"/>
              <a:t> to Enter </a:t>
            </a:r>
            <a:r>
              <a:rPr lang="sl-SI" dirty="0" err="1" smtClean="0"/>
              <a:t>Slide</a:t>
            </a:r>
            <a:r>
              <a:rPr lang="sl-SI" dirty="0" smtClean="0"/>
              <a:t> </a:t>
            </a:r>
            <a:r>
              <a:rPr lang="sl-SI" dirty="0" err="1" smtClean="0"/>
              <a:t>Title</a:t>
            </a:r>
            <a:endParaRPr lang="sl-SI" dirty="0"/>
          </a:p>
        </p:txBody>
      </p:sp>
      <p:sp>
        <p:nvSpPr>
          <p:cNvPr id="3" name="Ograda vsebine 2"/>
          <p:cNvSpPr>
            <a:spLocks noGrp="1"/>
          </p:cNvSpPr>
          <p:nvPr>
            <p:ph idx="1" hasCustomPrompt="1"/>
          </p:nvPr>
        </p:nvSpPr>
        <p:spPr/>
        <p:txBody>
          <a:bodyPr/>
          <a:lstStyle>
            <a:lvl1pPr>
              <a:defRPr/>
            </a:lvl1pPr>
          </a:lstStyle>
          <a:p>
            <a:pPr lvl="0"/>
            <a:r>
              <a:rPr lang="sl-SI" dirty="0" err="1" smtClean="0"/>
              <a:t>Click</a:t>
            </a:r>
            <a:r>
              <a:rPr lang="sl-SI" dirty="0" smtClean="0"/>
              <a:t> to enter </a:t>
            </a:r>
            <a:r>
              <a:rPr lang="sl-SI" dirty="0" err="1" smtClean="0"/>
              <a:t>slide</a:t>
            </a:r>
            <a:r>
              <a:rPr lang="sl-SI" dirty="0" smtClean="0"/>
              <a:t> </a:t>
            </a:r>
            <a:r>
              <a:rPr lang="sl-SI" dirty="0" err="1" smtClean="0"/>
              <a:t>content</a:t>
            </a:r>
            <a:endParaRPr lang="sl-SI" dirty="0" smtClean="0"/>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grada datuma 3"/>
          <p:cNvSpPr>
            <a:spLocks noGrp="1"/>
          </p:cNvSpPr>
          <p:nvPr>
            <p:ph type="dt" sz="half" idx="10"/>
          </p:nvPr>
        </p:nvSpPr>
        <p:spPr/>
        <p:txBody>
          <a:bodyPr/>
          <a:lstStyle/>
          <a:p>
            <a:fld id="{A903EF3B-6654-4638-A987-42B11920B98C}" type="datetimeFigureOut">
              <a:rPr lang="sl-SI" smtClean="0"/>
              <a:pPr/>
              <a:t>5.11.2011</a:t>
            </a:fld>
            <a:endParaRPr lang="sl-SI"/>
          </a:p>
        </p:txBody>
      </p:sp>
      <p:sp>
        <p:nvSpPr>
          <p:cNvPr id="5" name="Ograda noge 4"/>
          <p:cNvSpPr>
            <a:spLocks noGrp="1"/>
          </p:cNvSpPr>
          <p:nvPr>
            <p:ph type="ftr" sz="quarter" idx="11"/>
          </p:nvPr>
        </p:nvSpPr>
        <p:spPr/>
        <p:txBody>
          <a:bodyPr/>
          <a:lstStyle/>
          <a:p>
            <a:endParaRPr lang="sl-SI" b="1" dirty="0" smtClean="0">
              <a:solidFill>
                <a:schemeClr val="bg1">
                  <a:lumMod val="85000"/>
                </a:schemeClr>
              </a:solidFill>
              <a:effectLst>
                <a:outerShdw blurRad="38100" dist="38100" dir="2700000" algn="tl">
                  <a:srgbClr val="000000">
                    <a:alpha val="43137"/>
                  </a:srgbClr>
                </a:outerShdw>
              </a:effectLst>
            </a:endParaRPr>
          </a:p>
        </p:txBody>
      </p:sp>
      <p:sp>
        <p:nvSpPr>
          <p:cNvPr id="6" name="Ograda številke diapozitiva 5"/>
          <p:cNvSpPr>
            <a:spLocks noGrp="1"/>
          </p:cNvSpPr>
          <p:nvPr>
            <p:ph type="sldNum" sz="quarter" idx="12"/>
          </p:nvPr>
        </p:nvSpPr>
        <p:spPr/>
        <p:txBody>
          <a:bodyPr/>
          <a:lstStyle/>
          <a:p>
            <a:fld id="{291E5292-95F4-41EF-87A5-A5167EFD9866}"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lstStyle/>
          <a:p>
            <a:r>
              <a:rPr lang="sl-SI" dirty="0" err="1" smtClean="0"/>
              <a:t>Click</a:t>
            </a:r>
            <a:r>
              <a:rPr lang="sl-SI" dirty="0" smtClean="0"/>
              <a:t> to Enter </a:t>
            </a:r>
            <a:r>
              <a:rPr lang="sl-SI" dirty="0" err="1" smtClean="0"/>
              <a:t>Slide</a:t>
            </a:r>
            <a:r>
              <a:rPr lang="sl-SI" dirty="0" smtClean="0"/>
              <a:t> </a:t>
            </a:r>
            <a:r>
              <a:rPr lang="sl-SI" dirty="0" err="1" smtClean="0"/>
              <a:t>Title</a:t>
            </a:r>
            <a:endParaRPr lang="sl-SI" dirty="0"/>
          </a:p>
        </p:txBody>
      </p:sp>
      <p:sp>
        <p:nvSpPr>
          <p:cNvPr id="3" name="Ograda vsebine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dirty="0" err="1" smtClean="0"/>
              <a:t>Click</a:t>
            </a:r>
            <a:r>
              <a:rPr lang="sl-SI" dirty="0" smtClean="0"/>
              <a:t> to enter </a:t>
            </a:r>
            <a:r>
              <a:rPr lang="sl-SI" dirty="0" err="1" smtClean="0"/>
              <a:t>slide</a:t>
            </a:r>
            <a:r>
              <a:rPr lang="sl-SI" dirty="0" smtClean="0"/>
              <a:t> </a:t>
            </a:r>
            <a:r>
              <a:rPr lang="sl-SI" dirty="0" err="1" smtClean="0"/>
              <a:t>content</a:t>
            </a:r>
            <a:endParaRPr lang="sl-SI" dirty="0" smtClean="0"/>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grada vsebine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dirty="0" err="1" smtClean="0"/>
              <a:t>Click</a:t>
            </a:r>
            <a:r>
              <a:rPr lang="sl-SI" dirty="0" smtClean="0"/>
              <a:t> to enter </a:t>
            </a:r>
            <a:r>
              <a:rPr lang="sl-SI" dirty="0" err="1" smtClean="0"/>
              <a:t>slide</a:t>
            </a:r>
            <a:r>
              <a:rPr lang="sl-SI" dirty="0" smtClean="0"/>
              <a:t> </a:t>
            </a:r>
            <a:r>
              <a:rPr lang="sl-SI" dirty="0" err="1" smtClean="0"/>
              <a:t>content</a:t>
            </a:r>
            <a:endParaRPr lang="sl-SI" dirty="0" smtClean="0"/>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5" name="Ograda datuma 4"/>
          <p:cNvSpPr>
            <a:spLocks noGrp="1"/>
          </p:cNvSpPr>
          <p:nvPr>
            <p:ph type="dt" sz="half" idx="10"/>
          </p:nvPr>
        </p:nvSpPr>
        <p:spPr/>
        <p:txBody>
          <a:bodyPr/>
          <a:lstStyle/>
          <a:p>
            <a:fld id="{A903EF3B-6654-4638-A987-42B11920B98C}" type="datetimeFigureOut">
              <a:rPr lang="sl-SI" smtClean="0"/>
              <a:pPr/>
              <a:t>5.11.2011</a:t>
            </a:fld>
            <a:endParaRPr lang="sl-SI"/>
          </a:p>
        </p:txBody>
      </p:sp>
      <p:sp>
        <p:nvSpPr>
          <p:cNvPr id="6" name="Ograda noge 5"/>
          <p:cNvSpPr>
            <a:spLocks noGrp="1"/>
          </p:cNvSpPr>
          <p:nvPr>
            <p:ph type="ftr" sz="quarter" idx="11"/>
          </p:nvPr>
        </p:nvSpPr>
        <p:spPr/>
        <p:txBody>
          <a:bodyPr/>
          <a:lstStyle/>
          <a:p>
            <a:r>
              <a:rPr lang="sl-SI" b="1" dirty="0" smtClean="0">
                <a:solidFill>
                  <a:schemeClr val="bg1">
                    <a:lumMod val="85000"/>
                  </a:schemeClr>
                </a:solidFill>
                <a:effectLst>
                  <a:outerShdw blurRad="38100" dist="38100" dir="2700000" algn="tl">
                    <a:srgbClr val="000000">
                      <a:alpha val="43137"/>
                    </a:srgbClr>
                  </a:outerShdw>
                </a:effectLst>
              </a:rPr>
              <a:t>FIS </a:t>
            </a:r>
            <a:r>
              <a:rPr lang="sl-SI" b="1" dirty="0" err="1" smtClean="0">
                <a:solidFill>
                  <a:schemeClr val="bg1">
                    <a:lumMod val="85000"/>
                  </a:schemeClr>
                </a:solidFill>
                <a:effectLst>
                  <a:outerShdw blurRad="38100" dist="38100" dir="2700000" algn="tl">
                    <a:srgbClr val="000000">
                      <a:alpha val="43137"/>
                    </a:srgbClr>
                  </a:outerShdw>
                </a:effectLst>
              </a:rPr>
              <a:t>CC</a:t>
            </a:r>
            <a:r>
              <a:rPr lang="sl-SI" b="1" dirty="0" smtClean="0">
                <a:solidFill>
                  <a:schemeClr val="bg1">
                    <a:lumMod val="85000"/>
                  </a:schemeClr>
                </a:solidFill>
                <a:effectLst>
                  <a:outerShdw blurRad="38100" dist="38100" dir="2700000" algn="tl">
                    <a:srgbClr val="000000">
                      <a:alpha val="43137"/>
                    </a:srgbClr>
                  </a:outerShdw>
                </a:effectLst>
              </a:rPr>
              <a:t> TD Seminar Zakopane 4.-6.11.2011</a:t>
            </a:r>
          </a:p>
        </p:txBody>
      </p:sp>
      <p:sp>
        <p:nvSpPr>
          <p:cNvPr id="7" name="Ograda številke diapozitiva 6"/>
          <p:cNvSpPr>
            <a:spLocks noGrp="1"/>
          </p:cNvSpPr>
          <p:nvPr>
            <p:ph type="sldNum" sz="quarter" idx="12"/>
          </p:nvPr>
        </p:nvSpPr>
        <p:spPr/>
        <p:txBody>
          <a:bodyPr/>
          <a:lstStyle/>
          <a:p>
            <a:fld id="{291E5292-95F4-41EF-87A5-A5167EFD9866}"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lstStyle>
            <a:lvl1pPr>
              <a:defRPr/>
            </a:lvl1pPr>
          </a:lstStyle>
          <a:p>
            <a:r>
              <a:rPr lang="sl-SI" dirty="0" err="1" smtClean="0"/>
              <a:t>Click</a:t>
            </a:r>
            <a:r>
              <a:rPr lang="sl-SI" dirty="0" smtClean="0"/>
              <a:t> to Enter </a:t>
            </a:r>
            <a:r>
              <a:rPr lang="sl-SI" dirty="0" err="1" smtClean="0"/>
              <a:t>Slide</a:t>
            </a:r>
            <a:r>
              <a:rPr lang="sl-SI" dirty="0" smtClean="0"/>
              <a:t> </a:t>
            </a:r>
            <a:r>
              <a:rPr lang="sl-SI" dirty="0" err="1" smtClean="0"/>
              <a:t>Title</a:t>
            </a:r>
            <a:endParaRPr lang="sl-SI" dirty="0"/>
          </a:p>
        </p:txBody>
      </p:sp>
      <p:sp>
        <p:nvSpPr>
          <p:cNvPr id="3" name="Ograda besedila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err="1" smtClean="0"/>
              <a:t>Click</a:t>
            </a:r>
            <a:r>
              <a:rPr lang="sl-SI" dirty="0" smtClean="0"/>
              <a:t> to enter </a:t>
            </a:r>
            <a:r>
              <a:rPr lang="sl-SI" dirty="0" err="1" smtClean="0"/>
              <a:t>slide</a:t>
            </a:r>
            <a:r>
              <a:rPr lang="sl-SI" dirty="0" smtClean="0"/>
              <a:t> </a:t>
            </a:r>
            <a:r>
              <a:rPr lang="sl-SI" dirty="0" err="1" smtClean="0"/>
              <a:t>content</a:t>
            </a:r>
            <a:endParaRPr lang="sl-SI" dirty="0" smtClean="0"/>
          </a:p>
        </p:txBody>
      </p:sp>
      <p:sp>
        <p:nvSpPr>
          <p:cNvPr id="4" name="Ograda vsebine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dirty="0" err="1" smtClean="0"/>
              <a:t>Click</a:t>
            </a:r>
            <a:r>
              <a:rPr lang="sl-SI" dirty="0" smtClean="0"/>
              <a:t> to enter </a:t>
            </a:r>
            <a:r>
              <a:rPr lang="sl-SI" dirty="0" err="1" smtClean="0"/>
              <a:t>slide</a:t>
            </a:r>
            <a:r>
              <a:rPr lang="sl-SI" dirty="0" smtClean="0"/>
              <a:t> </a:t>
            </a:r>
            <a:r>
              <a:rPr lang="sl-SI" dirty="0" err="1" smtClean="0"/>
              <a:t>content</a:t>
            </a:r>
            <a:endParaRPr lang="sl-SI" dirty="0" smtClean="0"/>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5" name="Ograda besedila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err="1" smtClean="0"/>
              <a:t>Click</a:t>
            </a:r>
            <a:r>
              <a:rPr lang="sl-SI" dirty="0" smtClean="0"/>
              <a:t> to enter </a:t>
            </a:r>
            <a:r>
              <a:rPr lang="sl-SI" dirty="0" err="1" smtClean="0"/>
              <a:t>slide</a:t>
            </a:r>
            <a:r>
              <a:rPr lang="sl-SI" dirty="0" smtClean="0"/>
              <a:t> </a:t>
            </a:r>
            <a:r>
              <a:rPr lang="sl-SI" dirty="0" err="1" smtClean="0"/>
              <a:t>content</a:t>
            </a:r>
            <a:endParaRPr lang="sl-SI" dirty="0" smtClean="0"/>
          </a:p>
        </p:txBody>
      </p:sp>
      <p:sp>
        <p:nvSpPr>
          <p:cNvPr id="6" name="Ograda vsebine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dirty="0" err="1" smtClean="0"/>
              <a:t>Click</a:t>
            </a:r>
            <a:r>
              <a:rPr lang="sl-SI" dirty="0" smtClean="0"/>
              <a:t> to enter </a:t>
            </a:r>
            <a:r>
              <a:rPr lang="sl-SI" dirty="0" err="1" smtClean="0"/>
              <a:t>slide</a:t>
            </a:r>
            <a:r>
              <a:rPr lang="sl-SI" dirty="0" smtClean="0"/>
              <a:t> </a:t>
            </a:r>
            <a:r>
              <a:rPr lang="sl-SI" dirty="0" err="1" smtClean="0"/>
              <a:t>content</a:t>
            </a:r>
            <a:endParaRPr lang="sl-SI" dirty="0" smtClean="0"/>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7" name="Ograda datuma 6"/>
          <p:cNvSpPr>
            <a:spLocks noGrp="1"/>
          </p:cNvSpPr>
          <p:nvPr>
            <p:ph type="dt" sz="half" idx="10"/>
          </p:nvPr>
        </p:nvSpPr>
        <p:spPr/>
        <p:txBody>
          <a:bodyPr/>
          <a:lstStyle/>
          <a:p>
            <a:fld id="{A903EF3B-6654-4638-A987-42B11920B98C}" type="datetimeFigureOut">
              <a:rPr lang="sl-SI" smtClean="0"/>
              <a:pPr/>
              <a:t>5.11.2011</a:t>
            </a:fld>
            <a:endParaRPr lang="sl-SI"/>
          </a:p>
        </p:txBody>
      </p:sp>
      <p:sp>
        <p:nvSpPr>
          <p:cNvPr id="8" name="Ograda noge 7"/>
          <p:cNvSpPr>
            <a:spLocks noGrp="1"/>
          </p:cNvSpPr>
          <p:nvPr>
            <p:ph type="ftr" sz="quarter" idx="11"/>
          </p:nvPr>
        </p:nvSpPr>
        <p:spPr/>
        <p:txBody>
          <a:bodyPr/>
          <a:lstStyle/>
          <a:p>
            <a:r>
              <a:rPr lang="sl-SI" b="1" dirty="0" smtClean="0">
                <a:solidFill>
                  <a:schemeClr val="bg1">
                    <a:lumMod val="85000"/>
                  </a:schemeClr>
                </a:solidFill>
                <a:effectLst>
                  <a:outerShdw blurRad="38100" dist="38100" dir="2700000" algn="tl">
                    <a:srgbClr val="000000">
                      <a:alpha val="43137"/>
                    </a:srgbClr>
                  </a:outerShdw>
                </a:effectLst>
              </a:rPr>
              <a:t>FIS </a:t>
            </a:r>
            <a:r>
              <a:rPr lang="sl-SI" b="1" dirty="0" err="1" smtClean="0">
                <a:solidFill>
                  <a:schemeClr val="bg1">
                    <a:lumMod val="85000"/>
                  </a:schemeClr>
                </a:solidFill>
                <a:effectLst>
                  <a:outerShdw blurRad="38100" dist="38100" dir="2700000" algn="tl">
                    <a:srgbClr val="000000">
                      <a:alpha val="43137"/>
                    </a:srgbClr>
                  </a:outerShdw>
                </a:effectLst>
              </a:rPr>
              <a:t>CC</a:t>
            </a:r>
            <a:r>
              <a:rPr lang="sl-SI" b="1" dirty="0" smtClean="0">
                <a:solidFill>
                  <a:schemeClr val="bg1">
                    <a:lumMod val="85000"/>
                  </a:schemeClr>
                </a:solidFill>
                <a:effectLst>
                  <a:outerShdw blurRad="38100" dist="38100" dir="2700000" algn="tl">
                    <a:srgbClr val="000000">
                      <a:alpha val="43137"/>
                    </a:srgbClr>
                  </a:outerShdw>
                </a:effectLst>
              </a:rPr>
              <a:t> TD Seminar Zakopane 4.-6.11.2011</a:t>
            </a:r>
          </a:p>
        </p:txBody>
      </p:sp>
      <p:sp>
        <p:nvSpPr>
          <p:cNvPr id="9" name="Ograda številke diapozitiva 8"/>
          <p:cNvSpPr>
            <a:spLocks noGrp="1"/>
          </p:cNvSpPr>
          <p:nvPr>
            <p:ph type="sldNum" sz="quarter" idx="12"/>
          </p:nvPr>
        </p:nvSpPr>
        <p:spPr/>
        <p:txBody>
          <a:bodyPr/>
          <a:lstStyle/>
          <a:p>
            <a:fld id="{291E5292-95F4-41EF-87A5-A5167EFD9866}"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lstStyle/>
          <a:p>
            <a:r>
              <a:rPr lang="sl-SI" dirty="0" err="1" smtClean="0"/>
              <a:t>Click</a:t>
            </a:r>
            <a:r>
              <a:rPr lang="sl-SI" dirty="0" smtClean="0"/>
              <a:t> to Enter </a:t>
            </a:r>
            <a:r>
              <a:rPr lang="sl-SI" dirty="0" err="1" smtClean="0"/>
              <a:t>Slide</a:t>
            </a:r>
            <a:r>
              <a:rPr lang="sl-SI" dirty="0" smtClean="0"/>
              <a:t> </a:t>
            </a:r>
            <a:r>
              <a:rPr lang="sl-SI" dirty="0" err="1" smtClean="0"/>
              <a:t>Title</a:t>
            </a:r>
            <a:endParaRPr lang="sl-SI" dirty="0"/>
          </a:p>
        </p:txBody>
      </p:sp>
      <p:sp>
        <p:nvSpPr>
          <p:cNvPr id="3" name="Ograda datuma 2"/>
          <p:cNvSpPr>
            <a:spLocks noGrp="1"/>
          </p:cNvSpPr>
          <p:nvPr>
            <p:ph type="dt" sz="half" idx="10"/>
          </p:nvPr>
        </p:nvSpPr>
        <p:spPr/>
        <p:txBody>
          <a:bodyPr/>
          <a:lstStyle/>
          <a:p>
            <a:fld id="{A903EF3B-6654-4638-A987-42B11920B98C}" type="datetimeFigureOut">
              <a:rPr lang="sl-SI" smtClean="0"/>
              <a:pPr/>
              <a:t>5.11.2011</a:t>
            </a:fld>
            <a:endParaRPr lang="sl-SI"/>
          </a:p>
        </p:txBody>
      </p:sp>
      <p:sp>
        <p:nvSpPr>
          <p:cNvPr id="4" name="Ograda noge 3"/>
          <p:cNvSpPr>
            <a:spLocks noGrp="1"/>
          </p:cNvSpPr>
          <p:nvPr>
            <p:ph type="ftr" sz="quarter" idx="11"/>
          </p:nvPr>
        </p:nvSpPr>
        <p:spPr/>
        <p:txBody>
          <a:bodyPr/>
          <a:lstStyle/>
          <a:p>
            <a:r>
              <a:rPr lang="sl-SI" b="1" dirty="0" smtClean="0">
                <a:solidFill>
                  <a:schemeClr val="bg1">
                    <a:lumMod val="85000"/>
                  </a:schemeClr>
                </a:solidFill>
                <a:effectLst>
                  <a:outerShdw blurRad="38100" dist="38100" dir="2700000" algn="tl">
                    <a:srgbClr val="000000">
                      <a:alpha val="43137"/>
                    </a:srgbClr>
                  </a:outerShdw>
                </a:effectLst>
              </a:rPr>
              <a:t>FIS </a:t>
            </a:r>
            <a:r>
              <a:rPr lang="sl-SI" b="1" dirty="0" err="1" smtClean="0">
                <a:solidFill>
                  <a:schemeClr val="bg1">
                    <a:lumMod val="85000"/>
                  </a:schemeClr>
                </a:solidFill>
                <a:effectLst>
                  <a:outerShdw blurRad="38100" dist="38100" dir="2700000" algn="tl">
                    <a:srgbClr val="000000">
                      <a:alpha val="43137"/>
                    </a:srgbClr>
                  </a:outerShdw>
                </a:effectLst>
              </a:rPr>
              <a:t>CC</a:t>
            </a:r>
            <a:r>
              <a:rPr lang="sl-SI" b="1" dirty="0" smtClean="0">
                <a:solidFill>
                  <a:schemeClr val="bg1">
                    <a:lumMod val="85000"/>
                  </a:schemeClr>
                </a:solidFill>
                <a:effectLst>
                  <a:outerShdw blurRad="38100" dist="38100" dir="2700000" algn="tl">
                    <a:srgbClr val="000000">
                      <a:alpha val="43137"/>
                    </a:srgbClr>
                  </a:outerShdw>
                </a:effectLst>
              </a:rPr>
              <a:t> TD Seminar Zakopane 4.-6.11.2011</a:t>
            </a:r>
          </a:p>
        </p:txBody>
      </p:sp>
      <p:sp>
        <p:nvSpPr>
          <p:cNvPr id="5" name="Ograda številke diapozitiva 4"/>
          <p:cNvSpPr>
            <a:spLocks noGrp="1"/>
          </p:cNvSpPr>
          <p:nvPr>
            <p:ph type="sldNum" sz="quarter" idx="12"/>
          </p:nvPr>
        </p:nvSpPr>
        <p:spPr/>
        <p:txBody>
          <a:bodyPr/>
          <a:lstStyle/>
          <a:p>
            <a:fld id="{291E5292-95F4-41EF-87A5-A5167EFD9866}"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dirty="0" err="1" smtClean="0"/>
              <a:t>Click</a:t>
            </a:r>
            <a:r>
              <a:rPr lang="sl-SI" dirty="0" smtClean="0"/>
              <a:t> to enter </a:t>
            </a:r>
            <a:r>
              <a:rPr lang="sl-SI" dirty="0" err="1" smtClean="0"/>
              <a:t>Slide</a:t>
            </a:r>
            <a:r>
              <a:rPr lang="sl-SI" dirty="0" smtClean="0"/>
              <a:t> </a:t>
            </a:r>
            <a:r>
              <a:rPr lang="sl-SI" dirty="0" err="1" smtClean="0"/>
              <a:t>Title</a:t>
            </a:r>
            <a:r>
              <a:rPr lang="sl-SI" dirty="0" smtClean="0"/>
              <a:t> </a:t>
            </a:r>
            <a:endParaRPr lang="sl-SI" dirty="0"/>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dirty="0" err="1" smtClean="0"/>
              <a:t>Click</a:t>
            </a:r>
            <a:r>
              <a:rPr lang="sl-SI" dirty="0" smtClean="0"/>
              <a:t> to enter </a:t>
            </a:r>
            <a:r>
              <a:rPr lang="sl-SI" dirty="0" err="1" smtClean="0"/>
              <a:t>contents</a:t>
            </a:r>
            <a:endParaRPr lang="sl-SI" dirty="0" smtClean="0"/>
          </a:p>
          <a:p>
            <a:pPr lvl="1"/>
            <a:r>
              <a:rPr lang="sl-SI" dirty="0" err="1" smtClean="0"/>
              <a:t>Level</a:t>
            </a:r>
            <a:r>
              <a:rPr lang="sl-SI" dirty="0" smtClean="0"/>
              <a:t> 2</a:t>
            </a:r>
          </a:p>
          <a:p>
            <a:pPr lvl="2"/>
            <a:r>
              <a:rPr lang="sl-SI" dirty="0" err="1" smtClean="0"/>
              <a:t>Level</a:t>
            </a:r>
            <a:r>
              <a:rPr lang="sl-SI" dirty="0" smtClean="0"/>
              <a:t> 3</a:t>
            </a:r>
          </a:p>
          <a:p>
            <a:pPr lvl="3"/>
            <a:r>
              <a:rPr lang="sl-SI" dirty="0" err="1" smtClean="0"/>
              <a:t>Level</a:t>
            </a:r>
            <a:r>
              <a:rPr lang="sl-SI" dirty="0" smtClean="0"/>
              <a:t> 4</a:t>
            </a:r>
          </a:p>
          <a:p>
            <a:pPr lvl="4"/>
            <a:r>
              <a:rPr lang="sl-SI" dirty="0" err="1" smtClean="0"/>
              <a:t>Level</a:t>
            </a:r>
            <a:r>
              <a:rPr lang="sl-SI" dirty="0" smtClean="0"/>
              <a:t> 5</a:t>
            </a:r>
            <a:endParaRPr lang="sl-SI" dirty="0"/>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3EF3B-6654-4638-A987-42B11920B98C}" type="datetimeFigureOut">
              <a:rPr lang="sl-SI" smtClean="0"/>
              <a:pPr/>
              <a:t>5.11.2011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E5292-95F4-41EF-87A5-A5167EFD9866}" type="slidenum">
              <a:rPr lang="sl-SI" smtClean="0"/>
              <a:pPr/>
              <a:t>‹#›</a:t>
            </a:fld>
            <a:endParaRPr lang="sl-SI"/>
          </a:p>
        </p:txBody>
      </p:sp>
      <p:pic>
        <p:nvPicPr>
          <p:cNvPr id="7" name="Picture 2"/>
          <p:cNvPicPr>
            <a:picLocks noChangeArrowheads="1"/>
          </p:cNvPicPr>
          <p:nvPr userDrawn="1"/>
        </p:nvPicPr>
        <p:blipFill>
          <a:blip r:embed="rId7" cstate="print"/>
          <a:srcRect l="15729" t="39371" b="29527"/>
          <a:stretch>
            <a:fillRect/>
          </a:stretch>
        </p:blipFill>
        <p:spPr bwMode="auto">
          <a:xfrm>
            <a:off x="0" y="6156920"/>
            <a:ext cx="9144000" cy="152400"/>
          </a:xfrm>
          <a:prstGeom prst="rect">
            <a:avLst/>
          </a:prstGeom>
          <a:solidFill>
            <a:srgbClr val="FFFFFF">
              <a:alpha val="0"/>
            </a:srgbClr>
          </a:solidFill>
          <a:ln w="9525">
            <a:noFill/>
            <a:miter lim="800000"/>
            <a:headEnd/>
            <a:tailEnd/>
          </a:ln>
        </p:spPr>
      </p:pic>
      <p:cxnSp>
        <p:nvCxnSpPr>
          <p:cNvPr id="8" name="Connecteur droit 8"/>
          <p:cNvCxnSpPr/>
          <p:nvPr userDrawn="1"/>
        </p:nvCxnSpPr>
        <p:spPr>
          <a:xfrm>
            <a:off x="0" y="1484784"/>
            <a:ext cx="9144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ravokotnik 8"/>
          <p:cNvSpPr/>
          <p:nvPr userDrawn="1"/>
        </p:nvSpPr>
        <p:spPr>
          <a:xfrm>
            <a:off x="3131840" y="6381328"/>
            <a:ext cx="2829301" cy="276999"/>
          </a:xfrm>
          <a:prstGeom prst="rect">
            <a:avLst/>
          </a:prstGeom>
        </p:spPr>
        <p:txBody>
          <a:bodyPr wrap="none">
            <a:spAutoFit/>
          </a:bodyPr>
          <a:lstStyle/>
          <a:p>
            <a:r>
              <a:rPr lang="sl-SI" sz="1200" b="1" dirty="0" smtClean="0">
                <a:solidFill>
                  <a:schemeClr val="bg1">
                    <a:lumMod val="85000"/>
                  </a:schemeClr>
                </a:solidFill>
                <a:effectLst>
                  <a:outerShdw blurRad="38100" dist="38100" dir="2700000" algn="tl">
                    <a:srgbClr val="000000">
                      <a:alpha val="43137"/>
                    </a:srgbClr>
                  </a:outerShdw>
                </a:effectLst>
              </a:rPr>
              <a:t>FIS </a:t>
            </a:r>
            <a:r>
              <a:rPr lang="sl-SI" sz="1200" b="1" dirty="0" err="1" smtClean="0">
                <a:solidFill>
                  <a:schemeClr val="bg1">
                    <a:lumMod val="85000"/>
                  </a:schemeClr>
                </a:solidFill>
                <a:effectLst>
                  <a:outerShdw blurRad="38100" dist="38100" dir="2700000" algn="tl">
                    <a:srgbClr val="000000">
                      <a:alpha val="43137"/>
                    </a:srgbClr>
                  </a:outerShdw>
                </a:effectLst>
              </a:rPr>
              <a:t>CC</a:t>
            </a:r>
            <a:r>
              <a:rPr lang="sl-SI" sz="1200" b="1" dirty="0" smtClean="0">
                <a:solidFill>
                  <a:schemeClr val="bg1">
                    <a:lumMod val="85000"/>
                  </a:schemeClr>
                </a:solidFill>
                <a:effectLst>
                  <a:outerShdw blurRad="38100" dist="38100" dir="2700000" algn="tl">
                    <a:srgbClr val="000000">
                      <a:alpha val="43137"/>
                    </a:srgbClr>
                  </a:outerShdw>
                </a:effectLst>
              </a:rPr>
              <a:t> TD Seminar Zakopane 4.-6.11.2011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www.fis-ski.co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www.fis-ski.co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isski.com/"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FIS Points System</a:t>
            </a:r>
            <a:endParaRPr lang="sl-SI" dirty="0"/>
          </a:p>
        </p:txBody>
      </p:sp>
      <p:sp>
        <p:nvSpPr>
          <p:cNvPr id="3" name="Podnaslov 2"/>
          <p:cNvSpPr>
            <a:spLocks noGrp="1"/>
          </p:cNvSpPr>
          <p:nvPr>
            <p:ph type="subTitle" idx="1"/>
          </p:nvPr>
        </p:nvSpPr>
        <p:spPr/>
        <p:txBody>
          <a:bodyPr/>
          <a:lstStyle/>
          <a:p>
            <a:r>
              <a:rPr lang="sl-SI" dirty="0" smtClean="0"/>
              <a:t>Jakub Vodrazka (CZE)</a:t>
            </a:r>
            <a:endParaRPr lang="sl-S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3124200" y="6245225"/>
            <a:ext cx="3608388" cy="476250"/>
          </a:xfrm>
        </p:spPr>
        <p:txBody>
          <a:bodyPr/>
          <a:lstStyle/>
          <a:p>
            <a:r>
              <a:rPr lang="en-US"/>
              <a:t>FIS CC TD </a:t>
            </a:r>
            <a:r>
              <a:rPr lang="cs-CZ"/>
              <a:t>S</a:t>
            </a:r>
            <a:r>
              <a:rPr lang="en-US"/>
              <a:t>eminar</a:t>
            </a:r>
            <a:endParaRPr lang="it-IT"/>
          </a:p>
          <a:p>
            <a:r>
              <a:rPr lang="it-IT"/>
              <a:t>Zakopane (POL), 2</a:t>
            </a:r>
            <a:r>
              <a:rPr lang="en-US"/>
              <a:t>nd</a:t>
            </a:r>
            <a:r>
              <a:rPr lang="it-IT"/>
              <a:t> – 4</a:t>
            </a:r>
            <a:r>
              <a:rPr lang="cs-CZ"/>
              <a:t>th Nov. </a:t>
            </a:r>
            <a:r>
              <a:rPr lang="it-IT"/>
              <a:t>2007</a:t>
            </a:r>
            <a:endParaRPr lang="cs-CZ"/>
          </a:p>
        </p:txBody>
      </p:sp>
      <p:pic>
        <p:nvPicPr>
          <p:cNvPr id="6" name="Picture 3"/>
          <p:cNvPicPr>
            <a:picLocks noChangeAspect="1" noChangeArrowheads="1"/>
          </p:cNvPicPr>
          <p:nvPr/>
        </p:nvPicPr>
        <p:blipFill>
          <a:blip r:embed="rId2" cstate="print"/>
          <a:srcRect/>
          <a:stretch>
            <a:fillRect/>
          </a:stretch>
        </p:blipFill>
        <p:spPr bwMode="auto">
          <a:xfrm>
            <a:off x="395262" y="1339850"/>
            <a:ext cx="5976938" cy="5545138"/>
          </a:xfrm>
          <a:prstGeom prst="rect">
            <a:avLst/>
          </a:prstGeom>
          <a:noFill/>
          <a:ln w="25400">
            <a:noFill/>
            <a:miter lim="800000"/>
            <a:headEnd/>
            <a:tailEnd/>
          </a:ln>
          <a:effectLst/>
        </p:spPr>
      </p:pic>
      <p:sp>
        <p:nvSpPr>
          <p:cNvPr id="7" name="Rectangle 5"/>
          <p:cNvSpPr>
            <a:spLocks noChangeArrowheads="1"/>
          </p:cNvSpPr>
          <p:nvPr/>
        </p:nvSpPr>
        <p:spPr bwMode="auto">
          <a:xfrm>
            <a:off x="613767" y="3716338"/>
            <a:ext cx="5472112" cy="792162"/>
          </a:xfrm>
          <a:prstGeom prst="rect">
            <a:avLst/>
          </a:prstGeom>
          <a:solidFill>
            <a:srgbClr val="FF9900">
              <a:alpha val="28999"/>
            </a:srgbClr>
          </a:solidFill>
          <a:ln w="25400">
            <a:solidFill>
              <a:schemeClr val="tx1"/>
            </a:solidFill>
            <a:miter lim="800000"/>
            <a:headEnd/>
            <a:tailEnd/>
          </a:ln>
          <a:effectLst/>
        </p:spPr>
        <p:txBody>
          <a:bodyPr wrap="none" lIns="90000" tIns="46800" rIns="90000" bIns="46800" anchor="ctr"/>
          <a:lstStyle/>
          <a:p>
            <a:endParaRPr lang="cs-CZ"/>
          </a:p>
        </p:txBody>
      </p:sp>
      <p:sp>
        <p:nvSpPr>
          <p:cNvPr id="8" name="Rectangle 6"/>
          <p:cNvSpPr>
            <a:spLocks noChangeArrowheads="1"/>
          </p:cNvSpPr>
          <p:nvPr/>
        </p:nvSpPr>
        <p:spPr bwMode="auto">
          <a:xfrm>
            <a:off x="6732836" y="1846263"/>
            <a:ext cx="2231652" cy="1295400"/>
          </a:xfrm>
          <a:prstGeom prst="rect">
            <a:avLst/>
          </a:prstGeom>
          <a:solidFill>
            <a:schemeClr val="bg1"/>
          </a:solidFill>
          <a:ln w="25400">
            <a:solidFill>
              <a:schemeClr val="tx1"/>
            </a:solidFill>
            <a:miter lim="800000"/>
            <a:headEnd/>
            <a:tailEnd/>
          </a:ln>
          <a:effectLst/>
        </p:spPr>
        <p:txBody>
          <a:bodyPr wrap="none" lIns="90000" tIns="46800" rIns="90000" bIns="46800"/>
          <a:lstStyle/>
          <a:p>
            <a:r>
              <a:rPr lang="en-US" sz="1800"/>
              <a:t>Step 1:</a:t>
            </a:r>
          </a:p>
          <a:p>
            <a:r>
              <a:rPr lang="en-US" sz="1200"/>
              <a:t>Take Top 5 ranked athletes </a:t>
            </a:r>
          </a:p>
          <a:p>
            <a:r>
              <a:rPr lang="cs-CZ" sz="1200"/>
              <a:t>a</a:t>
            </a:r>
            <a:r>
              <a:rPr lang="en-US" sz="1200"/>
              <a:t>nd look for their FIS Points in </a:t>
            </a:r>
            <a:br>
              <a:rPr lang="en-US" sz="1200"/>
            </a:br>
            <a:r>
              <a:rPr lang="en-US" sz="1200"/>
              <a:t>the current FIS Pts List.</a:t>
            </a:r>
            <a:endParaRPr lang="en-US" sz="1400">
              <a:solidFill>
                <a:schemeClr val="accent2"/>
              </a:solidFill>
              <a:latin typeface="Arial" charset="0"/>
            </a:endParaRPr>
          </a:p>
        </p:txBody>
      </p:sp>
      <p:grpSp>
        <p:nvGrpSpPr>
          <p:cNvPr id="9" name="Group 7"/>
          <p:cNvGrpSpPr>
            <a:grpSpLocks/>
          </p:cNvGrpSpPr>
          <p:nvPr/>
        </p:nvGrpSpPr>
        <p:grpSpPr bwMode="auto">
          <a:xfrm>
            <a:off x="1764704" y="4767263"/>
            <a:ext cx="4124325" cy="893762"/>
            <a:chOff x="1020" y="3113"/>
            <a:chExt cx="2598" cy="720"/>
          </a:xfrm>
        </p:grpSpPr>
        <p:pic>
          <p:nvPicPr>
            <p:cNvPr id="10" name="Picture 8"/>
            <p:cNvPicPr>
              <a:picLocks noChangeAspect="1" noChangeArrowheads="1"/>
            </p:cNvPicPr>
            <p:nvPr/>
          </p:nvPicPr>
          <p:blipFill>
            <a:blip r:embed="rId3" cstate="print"/>
            <a:srcRect/>
            <a:stretch>
              <a:fillRect/>
            </a:stretch>
          </p:blipFill>
          <p:spPr bwMode="auto">
            <a:xfrm>
              <a:off x="1020" y="3113"/>
              <a:ext cx="2598" cy="720"/>
            </a:xfrm>
            <a:prstGeom prst="rect">
              <a:avLst/>
            </a:prstGeom>
            <a:noFill/>
            <a:ln w="25400">
              <a:noFill/>
              <a:miter lim="800000"/>
              <a:headEnd/>
              <a:tailEnd/>
            </a:ln>
            <a:effectLst/>
          </p:spPr>
        </p:pic>
        <p:sp>
          <p:nvSpPr>
            <p:cNvPr id="11" name="Rectangle 9"/>
            <p:cNvSpPr>
              <a:spLocks noChangeArrowheads="1"/>
            </p:cNvSpPr>
            <p:nvPr/>
          </p:nvSpPr>
          <p:spPr bwMode="auto">
            <a:xfrm>
              <a:off x="1020" y="3113"/>
              <a:ext cx="2586" cy="680"/>
            </a:xfrm>
            <a:prstGeom prst="rect">
              <a:avLst/>
            </a:prstGeom>
            <a:noFill/>
            <a:ln w="25400">
              <a:solidFill>
                <a:schemeClr val="tx1"/>
              </a:solidFill>
              <a:miter lim="800000"/>
              <a:headEnd/>
              <a:tailEnd/>
            </a:ln>
            <a:effectLst/>
          </p:spPr>
          <p:txBody>
            <a:bodyPr wrap="none" lIns="90000" tIns="46800" rIns="90000" bIns="46800" anchor="ctr"/>
            <a:lstStyle/>
            <a:p>
              <a:endParaRPr lang="cs-CZ"/>
            </a:p>
          </p:txBody>
        </p:sp>
      </p:grpSp>
      <p:cxnSp>
        <p:nvCxnSpPr>
          <p:cNvPr id="12" name="AutoShape 10"/>
          <p:cNvCxnSpPr>
            <a:cxnSpLocks noChangeShapeType="1"/>
            <a:stCxn id="7" idx="1"/>
            <a:endCxn id="11" idx="1"/>
          </p:cNvCxnSpPr>
          <p:nvPr/>
        </p:nvCxnSpPr>
        <p:spPr bwMode="auto">
          <a:xfrm rot="10800000" flipH="1" flipV="1">
            <a:off x="601067" y="4113213"/>
            <a:ext cx="1150937" cy="1076325"/>
          </a:xfrm>
          <a:prstGeom prst="curvedConnector3">
            <a:avLst>
              <a:gd name="adj1" fmla="val -18759"/>
            </a:avLst>
          </a:prstGeom>
          <a:noFill/>
          <a:ln w="25400">
            <a:solidFill>
              <a:schemeClr val="tx1"/>
            </a:solidFill>
            <a:round/>
            <a:headEnd/>
            <a:tailEnd type="triangle" w="med" len="med"/>
          </a:ln>
          <a:effectLst/>
        </p:spPr>
      </p:cxnSp>
      <p:sp>
        <p:nvSpPr>
          <p:cNvPr id="13" name="Oval 11"/>
          <p:cNvSpPr>
            <a:spLocks noChangeArrowheads="1"/>
          </p:cNvSpPr>
          <p:nvPr/>
        </p:nvSpPr>
        <p:spPr bwMode="auto">
          <a:xfrm>
            <a:off x="108769" y="4797425"/>
            <a:ext cx="358775" cy="282575"/>
          </a:xfrm>
          <a:prstGeom prst="ellipse">
            <a:avLst/>
          </a:prstGeom>
          <a:solidFill>
            <a:schemeClr val="bg1"/>
          </a:solidFill>
          <a:ln w="25400">
            <a:solidFill>
              <a:schemeClr val="tx1"/>
            </a:solidFill>
            <a:round/>
            <a:headEnd/>
            <a:tailEnd/>
          </a:ln>
          <a:effectLst/>
        </p:spPr>
        <p:txBody>
          <a:bodyPr wrap="none" lIns="90000" tIns="46800" rIns="90000" bIns="46800" anchor="ctr"/>
          <a:lstStyle/>
          <a:p>
            <a:pPr algn="ctr"/>
            <a:r>
              <a:rPr lang="en-US" sz="1800" dirty="0"/>
              <a:t>1</a:t>
            </a:r>
          </a:p>
        </p:txBody>
      </p:sp>
      <p:sp>
        <p:nvSpPr>
          <p:cNvPr id="14" name="Rectangle 13"/>
          <p:cNvSpPr>
            <a:spLocks noChangeArrowheads="1"/>
          </p:cNvSpPr>
          <p:nvPr/>
        </p:nvSpPr>
        <p:spPr bwMode="auto">
          <a:xfrm>
            <a:off x="6732836" y="3430588"/>
            <a:ext cx="2231652" cy="1006475"/>
          </a:xfrm>
          <a:prstGeom prst="rect">
            <a:avLst/>
          </a:prstGeom>
          <a:solidFill>
            <a:schemeClr val="bg1"/>
          </a:solidFill>
          <a:ln w="25400">
            <a:solidFill>
              <a:schemeClr val="tx1"/>
            </a:solidFill>
            <a:miter lim="800000"/>
            <a:headEnd/>
            <a:tailEnd/>
          </a:ln>
          <a:effectLst/>
        </p:spPr>
        <p:txBody>
          <a:bodyPr wrap="none" lIns="90000" tIns="46800" rIns="90000" bIns="46800"/>
          <a:lstStyle/>
          <a:p>
            <a:r>
              <a:rPr lang="en-US" sz="1800" dirty="0"/>
              <a:t>Step 2:</a:t>
            </a:r>
          </a:p>
          <a:p>
            <a:r>
              <a:rPr lang="en-US" sz="1200" dirty="0"/>
              <a:t>Take </a:t>
            </a:r>
            <a:r>
              <a:rPr lang="cs-CZ" sz="1200" dirty="0" err="1" smtClean="0"/>
              <a:t>three</a:t>
            </a:r>
            <a:r>
              <a:rPr lang="cs-CZ" sz="1200" dirty="0" smtClean="0"/>
              <a:t> </a:t>
            </a:r>
            <a:r>
              <a:rPr lang="cs-CZ" sz="1200" dirty="0" err="1" smtClean="0"/>
              <a:t>best</a:t>
            </a:r>
            <a:r>
              <a:rPr lang="cs-CZ" sz="1200" dirty="0" smtClean="0"/>
              <a:t> </a:t>
            </a:r>
            <a:r>
              <a:rPr lang="cs-CZ" sz="1200" dirty="0" err="1" smtClean="0"/>
              <a:t>values</a:t>
            </a:r>
            <a:r>
              <a:rPr lang="cs-CZ" sz="1200" dirty="0" smtClean="0"/>
              <a:t> </a:t>
            </a:r>
          </a:p>
          <a:p>
            <a:r>
              <a:rPr lang="cs-CZ" sz="1200" dirty="0" smtClean="0"/>
              <a:t>= </a:t>
            </a:r>
            <a:r>
              <a:rPr lang="en-US" sz="1200" dirty="0" smtClean="0"/>
              <a:t>the </a:t>
            </a:r>
            <a:r>
              <a:rPr lang="en-US" sz="1200" dirty="0"/>
              <a:t>lowest </a:t>
            </a:r>
            <a:r>
              <a:rPr lang="en-US" sz="1200" dirty="0" smtClean="0"/>
              <a:t>points.</a:t>
            </a:r>
            <a:endParaRPr lang="en-US" sz="1200" dirty="0"/>
          </a:p>
        </p:txBody>
      </p:sp>
      <p:sp>
        <p:nvSpPr>
          <p:cNvPr id="17" name="Oval 16"/>
          <p:cNvSpPr>
            <a:spLocks noChangeArrowheads="1"/>
          </p:cNvSpPr>
          <p:nvPr/>
        </p:nvSpPr>
        <p:spPr bwMode="auto">
          <a:xfrm>
            <a:off x="4861917" y="5229225"/>
            <a:ext cx="358775" cy="219075"/>
          </a:xfrm>
          <a:prstGeom prst="ellipse">
            <a:avLst/>
          </a:prstGeom>
          <a:solidFill>
            <a:schemeClr val="bg1"/>
          </a:solidFill>
          <a:ln w="25400">
            <a:solidFill>
              <a:schemeClr val="tx1"/>
            </a:solidFill>
            <a:round/>
            <a:headEnd/>
            <a:tailEnd/>
          </a:ln>
          <a:effectLst/>
        </p:spPr>
        <p:txBody>
          <a:bodyPr wrap="none" lIns="90000" tIns="46800" rIns="90000" bIns="46800" anchor="ctr"/>
          <a:lstStyle/>
          <a:p>
            <a:pPr algn="ctr"/>
            <a:r>
              <a:rPr lang="en-US" sz="1800"/>
              <a:t>2</a:t>
            </a:r>
          </a:p>
        </p:txBody>
      </p:sp>
      <p:sp>
        <p:nvSpPr>
          <p:cNvPr id="18" name="Rectangle 18"/>
          <p:cNvSpPr>
            <a:spLocks noChangeArrowheads="1"/>
          </p:cNvSpPr>
          <p:nvPr/>
        </p:nvSpPr>
        <p:spPr bwMode="auto">
          <a:xfrm>
            <a:off x="6732836" y="4724400"/>
            <a:ext cx="2231652" cy="1152525"/>
          </a:xfrm>
          <a:prstGeom prst="rect">
            <a:avLst/>
          </a:prstGeom>
          <a:solidFill>
            <a:schemeClr val="bg1"/>
          </a:solidFill>
          <a:ln w="25400">
            <a:solidFill>
              <a:schemeClr val="tx1"/>
            </a:solidFill>
            <a:miter lim="800000"/>
            <a:headEnd/>
            <a:tailEnd/>
          </a:ln>
          <a:effectLst/>
        </p:spPr>
        <p:txBody>
          <a:bodyPr wrap="none" lIns="90000" tIns="46800" rIns="90000" bIns="46800"/>
          <a:lstStyle/>
          <a:p>
            <a:r>
              <a:rPr lang="en-US" sz="1800" dirty="0"/>
              <a:t>Step 3:</a:t>
            </a:r>
          </a:p>
          <a:p>
            <a:r>
              <a:rPr lang="en-US" sz="1200" dirty="0"/>
              <a:t>Make </a:t>
            </a:r>
            <a:r>
              <a:rPr lang="cs-CZ" sz="1200" dirty="0" err="1" smtClean="0"/>
              <a:t>the</a:t>
            </a:r>
            <a:r>
              <a:rPr lang="cs-CZ" sz="1200" dirty="0" smtClean="0"/>
              <a:t> </a:t>
            </a:r>
            <a:r>
              <a:rPr lang="en-US" sz="1200" dirty="0" smtClean="0"/>
              <a:t>sum and </a:t>
            </a:r>
            <a:r>
              <a:rPr lang="en-US" sz="1200" dirty="0"/>
              <a:t>divide it </a:t>
            </a:r>
            <a:endParaRPr lang="cs-CZ" sz="1200" dirty="0" smtClean="0"/>
          </a:p>
          <a:p>
            <a:r>
              <a:rPr lang="en-US" sz="1200" dirty="0" smtClean="0"/>
              <a:t>by </a:t>
            </a:r>
            <a:r>
              <a:rPr lang="en-US" sz="1200" dirty="0"/>
              <a:t>3</a:t>
            </a:r>
            <a:r>
              <a:rPr lang="sl-SI" sz="1200" dirty="0"/>
              <a:t>,</a:t>
            </a:r>
            <a:r>
              <a:rPr lang="en-US" sz="1200" dirty="0"/>
              <a:t>75. </a:t>
            </a:r>
            <a:br>
              <a:rPr lang="en-US" sz="1200" dirty="0"/>
            </a:br>
            <a:r>
              <a:rPr lang="en-US" sz="1200" dirty="0"/>
              <a:t>This is Race Penalty.</a:t>
            </a:r>
          </a:p>
        </p:txBody>
      </p:sp>
      <p:sp>
        <p:nvSpPr>
          <p:cNvPr id="19" name="Rectangle 19"/>
          <p:cNvSpPr>
            <a:spLocks noChangeArrowheads="1"/>
          </p:cNvSpPr>
          <p:nvPr/>
        </p:nvSpPr>
        <p:spPr bwMode="auto">
          <a:xfrm>
            <a:off x="1764704" y="6092825"/>
            <a:ext cx="4105275" cy="533400"/>
          </a:xfrm>
          <a:prstGeom prst="rect">
            <a:avLst/>
          </a:prstGeom>
          <a:solidFill>
            <a:srgbClr val="FFCC00">
              <a:alpha val="50000"/>
            </a:srgbClr>
          </a:solidFill>
          <a:ln w="25400">
            <a:solidFill>
              <a:schemeClr val="tx1"/>
            </a:solidFill>
            <a:miter lim="800000"/>
            <a:headEnd/>
            <a:tailEnd/>
          </a:ln>
          <a:effectLst/>
        </p:spPr>
        <p:txBody>
          <a:bodyPr wrap="none" lIns="90000" tIns="46800" rIns="90000" bIns="46800" anchor="ctr"/>
          <a:lstStyle/>
          <a:p>
            <a:pPr algn="ctr"/>
            <a:r>
              <a:rPr lang="cs-CZ" dirty="0" smtClean="0">
                <a:latin typeface="Arial" charset="0"/>
              </a:rPr>
              <a:t>71,12</a:t>
            </a:r>
            <a:r>
              <a:rPr lang="en-US" sz="1800" dirty="0" smtClean="0">
                <a:latin typeface="Arial" charset="0"/>
              </a:rPr>
              <a:t> </a:t>
            </a:r>
            <a:r>
              <a:rPr lang="en-US" sz="1800" dirty="0">
                <a:latin typeface="Arial" charset="0"/>
              </a:rPr>
              <a:t>+ 88,26 + 85,00 = </a:t>
            </a:r>
            <a:r>
              <a:rPr lang="en-US" sz="1800" dirty="0" smtClean="0">
                <a:latin typeface="Arial" charset="0"/>
              </a:rPr>
              <a:t>2</a:t>
            </a:r>
            <a:r>
              <a:rPr lang="cs-CZ" sz="1800" dirty="0" smtClean="0">
                <a:latin typeface="Arial" charset="0"/>
              </a:rPr>
              <a:t>44</a:t>
            </a:r>
            <a:r>
              <a:rPr lang="en-US" sz="1800" dirty="0" smtClean="0">
                <a:latin typeface="Arial" charset="0"/>
              </a:rPr>
              <a:t>,</a:t>
            </a:r>
            <a:r>
              <a:rPr lang="cs-CZ" sz="1800" dirty="0" smtClean="0">
                <a:latin typeface="Arial" charset="0"/>
              </a:rPr>
              <a:t>38</a:t>
            </a:r>
            <a:endParaRPr lang="en-US" sz="1800" dirty="0">
              <a:latin typeface="Arial" charset="0"/>
            </a:endParaRPr>
          </a:p>
          <a:p>
            <a:pPr algn="ctr"/>
            <a:r>
              <a:rPr lang="en-US" sz="1800" dirty="0" smtClean="0">
                <a:latin typeface="Arial" charset="0"/>
              </a:rPr>
              <a:t>2</a:t>
            </a:r>
            <a:r>
              <a:rPr lang="cs-CZ" sz="1800" dirty="0" smtClean="0">
                <a:latin typeface="Arial" charset="0"/>
              </a:rPr>
              <a:t>44</a:t>
            </a:r>
            <a:r>
              <a:rPr lang="en-US" sz="1800" dirty="0" smtClean="0">
                <a:latin typeface="Arial" charset="0"/>
              </a:rPr>
              <a:t>,</a:t>
            </a:r>
            <a:r>
              <a:rPr lang="cs-CZ" sz="1800" dirty="0" smtClean="0">
                <a:latin typeface="Arial" charset="0"/>
              </a:rPr>
              <a:t>38</a:t>
            </a:r>
            <a:r>
              <a:rPr lang="en-US" sz="1800" dirty="0" smtClean="0">
                <a:latin typeface="Arial" charset="0"/>
              </a:rPr>
              <a:t> </a:t>
            </a:r>
            <a:r>
              <a:rPr lang="en-US" sz="1800" dirty="0">
                <a:latin typeface="Arial" charset="0"/>
              </a:rPr>
              <a:t>/ 3,75 = </a:t>
            </a:r>
            <a:r>
              <a:rPr lang="cs-CZ" sz="1800" dirty="0" smtClean="0">
                <a:latin typeface="Arial" charset="0"/>
              </a:rPr>
              <a:t>65,168 </a:t>
            </a:r>
            <a:r>
              <a:rPr lang="cs-CZ" sz="1800" dirty="0" smtClean="0">
                <a:latin typeface="Arial" charset="0"/>
                <a:sym typeface="Wingdings" pitchFamily="2" charset="2"/>
              </a:rPr>
              <a:t> </a:t>
            </a:r>
            <a:r>
              <a:rPr lang="cs-CZ" b="1" dirty="0" smtClean="0">
                <a:solidFill>
                  <a:srgbClr val="990000"/>
                </a:solidFill>
                <a:latin typeface="Arial" charset="0"/>
                <a:sym typeface="Wingdings" pitchFamily="2" charset="2"/>
              </a:rPr>
              <a:t>65</a:t>
            </a:r>
            <a:r>
              <a:rPr lang="en-US" sz="1800" b="1" dirty="0" smtClean="0">
                <a:solidFill>
                  <a:srgbClr val="990000"/>
                </a:solidFill>
                <a:latin typeface="Arial" charset="0"/>
              </a:rPr>
              <a:t>,1</a:t>
            </a:r>
            <a:r>
              <a:rPr lang="cs-CZ" sz="1800" b="1" dirty="0" smtClean="0">
                <a:solidFill>
                  <a:srgbClr val="990000"/>
                </a:solidFill>
                <a:latin typeface="Arial" charset="0"/>
              </a:rPr>
              <a:t>7</a:t>
            </a:r>
            <a:endParaRPr lang="en-US" sz="1800" b="1" dirty="0">
              <a:solidFill>
                <a:srgbClr val="990000"/>
              </a:solidFill>
              <a:latin typeface="Arial" charset="0"/>
            </a:endParaRPr>
          </a:p>
        </p:txBody>
      </p:sp>
      <p:cxnSp>
        <p:nvCxnSpPr>
          <p:cNvPr id="20" name="AutoShape 20"/>
          <p:cNvCxnSpPr>
            <a:cxnSpLocks noChangeShapeType="1"/>
            <a:stCxn id="11" idx="3"/>
            <a:endCxn id="19" idx="3"/>
          </p:cNvCxnSpPr>
          <p:nvPr/>
        </p:nvCxnSpPr>
        <p:spPr bwMode="auto">
          <a:xfrm>
            <a:off x="5882679" y="5189538"/>
            <a:ext cx="1588" cy="1169987"/>
          </a:xfrm>
          <a:prstGeom prst="curvedConnector3">
            <a:avLst>
              <a:gd name="adj1" fmla="val 13600000"/>
            </a:avLst>
          </a:prstGeom>
          <a:noFill/>
          <a:ln w="25400">
            <a:solidFill>
              <a:schemeClr val="tx1"/>
            </a:solidFill>
            <a:round/>
            <a:headEnd/>
            <a:tailEnd type="triangle" w="med" len="med"/>
          </a:ln>
          <a:effectLst/>
        </p:spPr>
      </p:cxnSp>
      <p:sp>
        <p:nvSpPr>
          <p:cNvPr id="21" name="Oval 21"/>
          <p:cNvSpPr>
            <a:spLocks noChangeArrowheads="1"/>
          </p:cNvSpPr>
          <p:nvPr/>
        </p:nvSpPr>
        <p:spPr bwMode="auto">
          <a:xfrm>
            <a:off x="5941417" y="5661025"/>
            <a:ext cx="358775" cy="250825"/>
          </a:xfrm>
          <a:prstGeom prst="ellipse">
            <a:avLst/>
          </a:prstGeom>
          <a:solidFill>
            <a:schemeClr val="bg1"/>
          </a:solidFill>
          <a:ln w="25400">
            <a:solidFill>
              <a:schemeClr val="tx1"/>
            </a:solidFill>
            <a:round/>
            <a:headEnd/>
            <a:tailEnd/>
          </a:ln>
          <a:effectLst/>
        </p:spPr>
        <p:txBody>
          <a:bodyPr wrap="none" lIns="90000" tIns="46800" rIns="90000" bIns="46800" anchor="ctr"/>
          <a:lstStyle/>
          <a:p>
            <a:pPr algn="ctr"/>
            <a:r>
              <a:rPr lang="en-US" sz="1800" dirty="0"/>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par>
                                <p:cTn id="31" presetID="4"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ox(in)">
                                      <p:cBhvr>
                                        <p:cTn id="44" dur="500"/>
                                        <p:tgtEl>
                                          <p:spTgt spid="21"/>
                                        </p:tgtEl>
                                      </p:cBhvr>
                                    </p:animEffect>
                                  </p:childTnLst>
                                </p:cTn>
                              </p:par>
                              <p:par>
                                <p:cTn id="45" presetID="4"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ox(in)">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916832"/>
            <a:ext cx="8075613" cy="435292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rPr>
              <a:t>Calculation </a:t>
            </a:r>
            <a:endParaRPr lang="cs-CZ" sz="2400" b="1" dirty="0" smtClean="0">
              <a:solidFill>
                <a:schemeClr val="tx1">
                  <a:tint val="75000"/>
                </a:schemeClr>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if</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there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are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less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then</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three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athlete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s</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within </a:t>
            </a:r>
            <a:r>
              <a:rPr kumimoji="0" lang="sl-SI" sz="2000" b="0" i="0" u="none" strike="noStrike" kern="1200" cap="none" spc="0" normalizeH="0" baseline="0" noProof="0" dirty="0" smtClean="0">
                <a:ln>
                  <a:noFill/>
                </a:ln>
                <a:solidFill>
                  <a:schemeClr val="tx1">
                    <a:tint val="75000"/>
                  </a:schemeClr>
                </a:solidFill>
                <a:effectLst/>
                <a:uLnTx/>
                <a:uFillTx/>
                <a:latin typeface="+mn-lt"/>
                <a:ea typeface="+mn-ea"/>
                <a:cs typeface="+mn-cs"/>
              </a:rPr>
              <a:t>top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5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who</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are not</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listed in FIS </a:t>
            </a:r>
            <a:r>
              <a:rPr kumimoji="0" lang="sl-SI" sz="2000" b="0" i="0" u="none" strike="noStrike" kern="1200" cap="none" spc="0" normalizeH="0" baseline="0" noProof="0" dirty="0" smtClean="0">
                <a:ln>
                  <a:noFill/>
                </a:ln>
                <a:solidFill>
                  <a:schemeClr val="tx1">
                    <a:tint val="75000"/>
                  </a:schemeClr>
                </a:solidFill>
                <a:effectLst/>
                <a:uLnTx/>
                <a:uFillTx/>
                <a:latin typeface="+mn-lt"/>
                <a:ea typeface="+mn-ea"/>
                <a:cs typeface="+mn-cs"/>
              </a:rPr>
              <a:t>Pts</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List</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(no FIS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points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cs-CZ" sz="2000" dirty="0" err="1" smtClean="0">
                <a:solidFill>
                  <a:schemeClr val="tx1">
                    <a:tint val="75000"/>
                  </a:schemeClr>
                </a:solidFill>
              </a:rPr>
              <a:t>o</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r</a:t>
            </a:r>
            <a:endParaRPr lang="cs-CZ" sz="2000" dirty="0" smtClean="0">
              <a:solidFill>
                <a:schemeClr val="tx1">
                  <a:tint val="75000"/>
                </a:schemeClr>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if</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athlete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s</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within </a:t>
            </a:r>
            <a:r>
              <a:rPr kumimoji="0" lang="sl-SI" sz="2000" b="0" i="0" u="none" strike="noStrike" kern="1200" cap="none" spc="0" normalizeH="0" baseline="0" noProof="0" dirty="0" smtClean="0">
                <a:ln>
                  <a:noFill/>
                </a:ln>
                <a:solidFill>
                  <a:schemeClr val="tx1">
                    <a:tint val="75000"/>
                  </a:schemeClr>
                </a:solidFill>
                <a:effectLst/>
                <a:uLnTx/>
                <a:uFillTx/>
                <a:latin typeface="+mn-lt"/>
                <a:ea typeface="+mn-ea"/>
                <a:cs typeface="+mn-cs"/>
              </a:rPr>
              <a:t>top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5 has more than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bellow</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cs-CZ" sz="2000" dirty="0" smtClean="0">
                <a:solidFill>
                  <a:schemeClr val="tx1">
                    <a:tint val="75000"/>
                  </a:schemeClr>
                </a:solidFill>
              </a:rPr>
              <a:t>sta</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ted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maximum</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sl-SI" sz="2000" b="0" i="0" u="none" strike="noStrike" kern="1200" cap="none" spc="0" normalizeH="0" baseline="0" noProof="0" dirty="0" smtClean="0">
                <a:ln>
                  <a:noFill/>
                </a:ln>
                <a:solidFill>
                  <a:schemeClr val="tx1">
                    <a:tint val="75000"/>
                  </a:schemeClr>
                </a:solidFill>
                <a:effectLst/>
                <a:uLnTx/>
                <a:uFillTx/>
                <a:latin typeface="+mn-lt"/>
                <a:ea typeface="+mn-ea"/>
                <a:cs typeface="+mn-cs"/>
              </a:rPr>
              <a:t>FIS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Points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we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use these </a:t>
            </a:r>
            <a:r>
              <a:rPr lang="cs-CZ" sz="2000" dirty="0" err="1" smtClean="0">
                <a:solidFill>
                  <a:schemeClr val="tx1">
                    <a:tint val="75000"/>
                  </a:schemeClr>
                </a:solidFill>
              </a:rPr>
              <a:t>values</a:t>
            </a:r>
            <a:r>
              <a:rPr lang="cs-CZ" sz="2000" dirty="0" smtClean="0">
                <a:solidFill>
                  <a:schemeClr val="tx1">
                    <a:tint val="75000"/>
                  </a:schemeClr>
                </a:solidFill>
              </a:rPr>
              <a:t> </a:t>
            </a:r>
            <a:r>
              <a:rPr lang="cs-CZ" sz="2000" dirty="0" err="1" smtClean="0">
                <a:solidFill>
                  <a:schemeClr val="tx1">
                    <a:tint val="75000"/>
                  </a:schemeClr>
                </a:solidFill>
              </a:rPr>
              <a:t>for</a:t>
            </a:r>
            <a:r>
              <a:rPr lang="cs-CZ" sz="2000" dirty="0" smtClean="0">
                <a:solidFill>
                  <a:schemeClr val="tx1">
                    <a:tint val="75000"/>
                  </a:schemeClr>
                </a:solidFill>
              </a:rPr>
              <a:t> </a:t>
            </a:r>
            <a:r>
              <a:rPr lang="cs-CZ" sz="2000" dirty="0" err="1" smtClean="0">
                <a:solidFill>
                  <a:schemeClr val="tx1">
                    <a:tint val="75000"/>
                  </a:schemeClr>
                </a:solidFill>
              </a:rPr>
              <a:t>calculation</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lang="cs-CZ" sz="2000" dirty="0" smtClean="0">
              <a:solidFill>
                <a:schemeClr val="tx1">
                  <a:tint val="75000"/>
                </a:schemeClr>
              </a:solidFill>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lang="cs-CZ" sz="2000" dirty="0" smtClean="0">
                <a:solidFill>
                  <a:schemeClr val="tx1">
                    <a:tint val="75000"/>
                  </a:schemeClr>
                </a:solidFill>
              </a:rPr>
              <a:t>176 	</a:t>
            </a:r>
            <a:r>
              <a:rPr lang="cs-CZ" sz="2000" dirty="0" err="1" smtClean="0">
                <a:solidFill>
                  <a:schemeClr val="tx1">
                    <a:tint val="75000"/>
                  </a:schemeClr>
                </a:solidFill>
              </a:rPr>
              <a:t>for</a:t>
            </a:r>
            <a:r>
              <a:rPr lang="cs-CZ" sz="2000" dirty="0" smtClean="0">
                <a:solidFill>
                  <a:schemeClr val="tx1">
                    <a:tint val="75000"/>
                  </a:schemeClr>
                </a:solidFill>
              </a:rPr>
              <a:t> Interval start</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264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for</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Sprints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and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Pursuit</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lang="cs-CZ" sz="2000" dirty="0" smtClean="0">
                <a:solidFill>
                  <a:schemeClr val="tx1">
                    <a:tint val="75000"/>
                  </a:schemeClr>
                </a:solidFill>
              </a:rPr>
              <a:t>308 	</a:t>
            </a:r>
            <a:r>
              <a:rPr lang="cs-CZ" sz="2000" dirty="0" err="1" smtClean="0">
                <a:solidFill>
                  <a:schemeClr val="tx1">
                    <a:tint val="75000"/>
                  </a:schemeClr>
                </a:solidFill>
              </a:rPr>
              <a:t>for</a:t>
            </a:r>
            <a:r>
              <a:rPr lang="cs-CZ" sz="2000" dirty="0" smtClean="0">
                <a:solidFill>
                  <a:schemeClr val="tx1">
                    <a:tint val="75000"/>
                  </a:schemeClr>
                </a:solidFill>
              </a:rPr>
              <a:t> </a:t>
            </a:r>
            <a:r>
              <a:rPr lang="cs-CZ" sz="2000" dirty="0" err="1" smtClean="0">
                <a:solidFill>
                  <a:schemeClr val="tx1">
                    <a:tint val="75000"/>
                  </a:schemeClr>
                </a:solidFill>
              </a:rPr>
              <a:t>Mass</a:t>
            </a:r>
            <a:r>
              <a:rPr lang="cs-CZ" sz="2000" dirty="0" smtClean="0">
                <a:solidFill>
                  <a:schemeClr val="tx1">
                    <a:tint val="75000"/>
                  </a:schemeClr>
                </a:solidFill>
              </a:rPr>
              <a:t> start </a:t>
            </a:r>
            <a:r>
              <a:rPr lang="cs-CZ" sz="2000" dirty="0" err="1" smtClean="0">
                <a:solidFill>
                  <a:schemeClr val="tx1">
                    <a:tint val="75000"/>
                  </a:schemeClr>
                </a:solidFill>
              </a:rPr>
              <a:t>comp</a:t>
            </a:r>
            <a:r>
              <a:rPr lang="cs-CZ" sz="2000" dirty="0" smtClean="0">
                <a:solidFill>
                  <a:schemeClr val="tx1">
                    <a:tint val="75000"/>
                  </a:schemeClr>
                </a:solidFill>
              </a:rPr>
              <a:t>. </a:t>
            </a:r>
            <a:r>
              <a:rPr lang="cs-CZ" sz="2000" dirty="0" err="1" smtClean="0">
                <a:solidFill>
                  <a:schemeClr val="tx1">
                    <a:tint val="75000"/>
                  </a:schemeClr>
                </a:solidFill>
              </a:rPr>
              <a:t>and</a:t>
            </a:r>
            <a:r>
              <a:rPr lang="cs-CZ" sz="2000" dirty="0" smtClean="0">
                <a:solidFill>
                  <a:schemeClr val="tx1">
                    <a:tint val="75000"/>
                  </a:schemeClr>
                </a:solidFill>
              </a:rPr>
              <a:t> </a:t>
            </a:r>
            <a:r>
              <a:rPr lang="cs-CZ" sz="2000" dirty="0" err="1" smtClean="0">
                <a:solidFill>
                  <a:schemeClr val="tx1">
                    <a:tint val="75000"/>
                  </a:schemeClr>
                </a:solidFill>
              </a:rPr>
              <a:t>Skiathlon</a:t>
            </a: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7544" y="1772816"/>
            <a:ext cx="7343775" cy="3994274"/>
          </a:xfrm>
          <a:prstGeom prst="rect">
            <a:avLst/>
          </a:prstGeom>
        </p:spPr>
        <p:txBody>
          <a:bodyPr vert="horz" lIns="91440" tIns="45720" rIns="91440" bIns="45720" rtlCol="0">
            <a:normAutofit/>
          </a:bodyPr>
          <a:lstStyle/>
          <a:p>
            <a:pPr marL="0" marR="0" lvl="0" indent="0" defTabSz="914400" rtl="0" eaLnBrk="1" fontAlgn="auto" latinLnBrk="0" hangingPunct="1">
              <a:lnSpc>
                <a:spcPct val="80000"/>
              </a:lnSpc>
              <a:spcBef>
                <a:spcPct val="20000"/>
              </a:spcBef>
              <a:spcAft>
                <a:spcPts val="0"/>
              </a:spcAft>
              <a:buClrTx/>
              <a:buSzTx/>
              <a:buFontTx/>
              <a:buNone/>
              <a:tabLst/>
              <a:defRPr/>
            </a:pP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Minimum / Maximum </a:t>
            </a:r>
            <a:r>
              <a:rPr kumimoji="0" lang="cs-CZ" sz="2000" b="1" i="0" u="none" strike="noStrike" kern="1200" cap="none" spc="0" normalizeH="0" baseline="0" noProof="0" dirty="0" err="1" smtClean="0">
                <a:ln>
                  <a:noFill/>
                </a:ln>
                <a:solidFill>
                  <a:schemeClr val="tx1">
                    <a:tint val="75000"/>
                  </a:schemeClr>
                </a:solidFill>
                <a:effectLst/>
                <a:uLnTx/>
                <a:uFillTx/>
                <a:latin typeface="+mn-lt"/>
                <a:ea typeface="+mn-ea"/>
                <a:cs typeface="+mn-cs"/>
              </a:rPr>
              <a:t>Race</a:t>
            </a: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 Penalty</a:t>
            </a:r>
          </a:p>
          <a:p>
            <a:pPr marL="0" marR="0" lvl="0" indent="0" defTabSz="914400" rtl="0" eaLnBrk="1" fontAlgn="auto" latinLnBrk="0" hangingPunct="1">
              <a:lnSpc>
                <a:spcPct val="80000"/>
              </a:lnSpc>
              <a:spcBef>
                <a:spcPct val="20000"/>
              </a:spcBef>
              <a:spcAft>
                <a:spcPts val="0"/>
              </a:spcAft>
              <a:buClrTx/>
              <a:buSzTx/>
              <a:buFontTx/>
              <a:buNone/>
              <a:tabLst/>
              <a:defRPr/>
            </a:pPr>
            <a:endPar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80000"/>
              </a:lnSpc>
              <a:spcBef>
                <a:spcPct val="20000"/>
              </a:spcBef>
              <a:spcAft>
                <a:spcPts val="0"/>
              </a:spcAft>
              <a:buClrTx/>
              <a:buSzTx/>
              <a:buFontTx/>
              <a:buNone/>
              <a:tabLst/>
              <a:defRPr/>
            </a:pP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If</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calculated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penalty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higher</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than</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minimum penalty,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calculated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penalty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will</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be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applied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to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race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1" fontAlgn="auto" latinLnBrk="0" hangingPunct="1">
              <a:lnSpc>
                <a:spcPct val="8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80000"/>
              </a:lnSpc>
              <a:spcBef>
                <a:spcPct val="20000"/>
              </a:spcBef>
              <a:spcAft>
                <a:spcPts val="0"/>
              </a:spcAft>
              <a:buClrTx/>
              <a:buSzTx/>
              <a:buFontTx/>
              <a:buNone/>
              <a:tabLst/>
              <a:defRPr/>
            </a:pP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If</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calculated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penalty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less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than</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minimum penalty,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80000"/>
              </a:lnSpc>
              <a:spcBef>
                <a:spcPct val="20000"/>
              </a:spcBef>
              <a:spcAft>
                <a:spcPts val="0"/>
              </a:spcAft>
              <a:buClrTx/>
              <a:buSzTx/>
              <a:buFontTx/>
              <a:buNone/>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minimum penalty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will</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be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applied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to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race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1" fontAlgn="auto" latinLnBrk="0" hangingPunct="1">
              <a:lnSpc>
                <a:spcPct val="8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80000"/>
              </a:lnSpc>
              <a:spcBef>
                <a:spcPct val="20000"/>
              </a:spcBef>
              <a:spcAft>
                <a:spcPts val="0"/>
              </a:spcAft>
              <a:buClrTx/>
              <a:buSzTx/>
              <a:buFontTx/>
              <a:buNone/>
              <a:tabLst/>
              <a:defRPr/>
            </a:pP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For</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Junior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World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Ski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Championships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 maximum penalty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of</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35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points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will</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be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calculated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Ladies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and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Men</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1" fontAlgn="auto" latinLnBrk="0" hangingPunct="1">
              <a:lnSpc>
                <a:spcPct val="8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a:lnSpc>
                <a:spcPct val="80000"/>
              </a:lnSpc>
              <a:spcBef>
                <a:spcPct val="20000"/>
              </a:spcBef>
              <a:defRPr/>
            </a:pP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For</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U23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World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Championships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 maximum penalty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of</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25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points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will</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be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calculated</a:t>
            </a:r>
            <a:r>
              <a:rPr lang="cs-CZ" sz="2000" dirty="0" smtClean="0">
                <a:solidFill>
                  <a:schemeClr val="tx1">
                    <a:tint val="75000"/>
                  </a:schemeClr>
                </a:solidFill>
              </a:rPr>
              <a:t> (</a:t>
            </a:r>
            <a:r>
              <a:rPr lang="cs-CZ" sz="2000" dirty="0" err="1" smtClean="0">
                <a:solidFill>
                  <a:schemeClr val="tx1">
                    <a:tint val="75000"/>
                  </a:schemeClr>
                </a:solidFill>
              </a:rPr>
              <a:t>Ladies</a:t>
            </a:r>
            <a:r>
              <a:rPr lang="cs-CZ" sz="2000" dirty="0" smtClean="0">
                <a:solidFill>
                  <a:schemeClr val="tx1">
                    <a:tint val="75000"/>
                  </a:schemeClr>
                </a:solidFill>
              </a:rPr>
              <a:t> </a:t>
            </a:r>
            <a:r>
              <a:rPr lang="cs-CZ" sz="2000" dirty="0" err="1" smtClean="0">
                <a:solidFill>
                  <a:schemeClr val="tx1">
                    <a:tint val="75000"/>
                  </a:schemeClr>
                </a:solidFill>
              </a:rPr>
              <a:t>and</a:t>
            </a:r>
            <a:r>
              <a:rPr lang="cs-CZ" sz="2000" dirty="0" smtClean="0">
                <a:solidFill>
                  <a:schemeClr val="tx1">
                    <a:tint val="75000"/>
                  </a:schemeClr>
                </a:solidFill>
              </a:rPr>
              <a:t> </a:t>
            </a:r>
            <a:r>
              <a:rPr lang="cs-CZ" sz="2000" dirty="0" err="1" smtClean="0">
                <a:solidFill>
                  <a:schemeClr val="tx1">
                    <a:tint val="75000"/>
                  </a:schemeClr>
                </a:solidFill>
              </a:rPr>
              <a:t>Men</a:t>
            </a:r>
            <a:r>
              <a:rPr lang="cs-CZ" sz="2000" dirty="0" smtClean="0">
                <a:solidFill>
                  <a:schemeClr val="tx1">
                    <a:tint val="75000"/>
                  </a:schemeClr>
                </a:solidFill>
              </a:rPr>
              <a:t>).</a:t>
            </a:r>
            <a:endParaRPr kumimoji="0" lang="cs-CZ"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2"/>
          <p:cNvGraphicFramePr>
            <a:graphicFrameLocks/>
          </p:cNvGraphicFramePr>
          <p:nvPr/>
        </p:nvGraphicFramePr>
        <p:xfrm>
          <a:off x="179388" y="1951038"/>
          <a:ext cx="8785225" cy="4060828"/>
        </p:xfrm>
        <a:graphic>
          <a:graphicData uri="http://schemas.openxmlformats.org/drawingml/2006/table">
            <a:tbl>
              <a:tblPr/>
              <a:tblGrid>
                <a:gridCol w="1538287"/>
                <a:gridCol w="3422650"/>
                <a:gridCol w="3824288"/>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dirty="0" smtClean="0">
                        <a:ln>
                          <a:noFill/>
                        </a:ln>
                        <a:solidFill>
                          <a:schemeClr val="tx1"/>
                        </a:solidFill>
                        <a:effectLst/>
                        <a:latin typeface="Arial"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Minimum Race Penalty</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“Maximum” Race Penalty</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OWG</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WSC</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WC</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U23WSC</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25</a:t>
                      </a:r>
                      <a:r>
                        <a:rPr kumimoji="0" lang="cs-CZ" sz="1800" b="1" i="0" u="none" strike="noStrike" cap="none" normalizeH="0" baseline="0" dirty="0" smtClean="0">
                          <a:ln>
                            <a:noFill/>
                          </a:ln>
                          <a:solidFill>
                            <a:schemeClr val="tx1"/>
                          </a:solidFill>
                          <a:effectLst/>
                          <a:latin typeface="Arial" charset="0"/>
                        </a:rPr>
                        <a:t> </a:t>
                      </a:r>
                      <a:r>
                        <a:rPr kumimoji="0" lang="cs-CZ" sz="1800" b="1" i="0" u="none" strike="noStrike" cap="none" normalizeH="0" baseline="0" dirty="0" smtClean="0">
                          <a:ln>
                            <a:noFill/>
                          </a:ln>
                          <a:solidFill>
                            <a:schemeClr val="tx1"/>
                          </a:solidFill>
                          <a:effectLst/>
                          <a:latin typeface="Arial" charset="0"/>
                          <a:sym typeface="Wingdings" pitchFamily="2" charset="2"/>
                        </a:rPr>
                        <a:t></a:t>
                      </a:r>
                      <a:r>
                        <a:rPr kumimoji="0" lang="cs-CZ" sz="1800" b="1" i="0" u="none" strike="noStrike" cap="none" normalizeH="0" baseline="0" dirty="0" smtClean="0">
                          <a:ln>
                            <a:noFill/>
                          </a:ln>
                          <a:solidFill>
                            <a:schemeClr val="tx1"/>
                          </a:solidFill>
                          <a:effectLst/>
                          <a:latin typeface="Arial" charset="0"/>
                        </a:rPr>
                        <a:t>0</a:t>
                      </a:r>
                      <a:endParaRPr kumimoji="0" lang="en-US" sz="18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JWSC</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COC, FIS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FIS Junior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2171700"/>
            <a:ext cx="8075613" cy="435292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News</a:t>
            </a:r>
            <a:r>
              <a:rPr kumimoji="0" lang="cs-CZ" sz="2400" b="1" i="0" u="none" strike="noStrike" kern="1200" cap="none" spc="0" normalizeH="0" baseline="0" noProof="0" dirty="0" smtClean="0">
                <a:ln>
                  <a:noFill/>
                </a:ln>
                <a:solidFill>
                  <a:schemeClr val="tx1">
                    <a:tint val="75000"/>
                  </a:schemeClr>
                </a:solidFill>
                <a:effectLst/>
                <a:uLnTx/>
                <a:uFillTx/>
                <a:latin typeface="+mn-lt"/>
                <a:ea typeface="+mn-ea"/>
                <a:cs typeface="+mn-cs"/>
              </a:rPr>
              <a:t> 2010</a:t>
            </a:r>
            <a:r>
              <a:rPr kumimoji="0" lang="cs-CZ" sz="2400" b="1" i="0" u="none" strike="noStrike" kern="1200" cap="none" spc="0" normalizeH="0" noProof="0" dirty="0" smtClean="0">
                <a:ln>
                  <a:noFill/>
                </a:ln>
                <a:solidFill>
                  <a:schemeClr val="tx1">
                    <a:tint val="75000"/>
                  </a:schemeClr>
                </a:solidFill>
                <a:effectLst/>
                <a:uLnTx/>
                <a:uFillTx/>
                <a:latin typeface="+mn-lt"/>
                <a:ea typeface="+mn-ea"/>
                <a:cs typeface="+mn-cs"/>
              </a:rPr>
              <a:t> - 2011</a:t>
            </a:r>
            <a:endParaRPr kumimoji="0" lang="cs-CZ"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endParaRPr lang="cs-CZ" sz="2000" b="1" dirty="0" smtClean="0">
              <a:solidFill>
                <a:schemeClr val="bg1">
                  <a:lumMod val="50000"/>
                </a:schemeClr>
              </a:solidFill>
            </a:endParaRPr>
          </a:p>
          <a:p>
            <a:r>
              <a:rPr lang="en-US" sz="2000" b="1" dirty="0" smtClean="0">
                <a:solidFill>
                  <a:schemeClr val="bg1">
                    <a:lumMod val="50000"/>
                  </a:schemeClr>
                </a:solidFill>
              </a:rPr>
              <a:t>Multistage events (2 competitions and more) </a:t>
            </a:r>
          </a:p>
          <a:p>
            <a:pPr>
              <a:buFont typeface="Arial" pitchFamily="34" charset="0"/>
              <a:buChar char="•"/>
            </a:pPr>
            <a:r>
              <a:rPr lang="cs-CZ" sz="2000" dirty="0" smtClean="0">
                <a:solidFill>
                  <a:schemeClr val="bg1">
                    <a:lumMod val="50000"/>
                  </a:schemeClr>
                </a:solidFill>
              </a:rPr>
              <a:t> </a:t>
            </a:r>
            <a:r>
              <a:rPr lang="en-US" sz="2000" dirty="0" smtClean="0">
                <a:solidFill>
                  <a:schemeClr val="bg1">
                    <a:lumMod val="50000"/>
                  </a:schemeClr>
                </a:solidFill>
              </a:rPr>
              <a:t>Only the real race time of the competitors will be accepted for FIS point calculation. In case of a pursuit start, the FIS points will be calculated on fastest time on this competition for those specific </a:t>
            </a:r>
            <a:r>
              <a:rPr lang="en-US" sz="2000" dirty="0" err="1" smtClean="0">
                <a:solidFill>
                  <a:schemeClr val="bg1">
                    <a:lumMod val="50000"/>
                  </a:schemeClr>
                </a:solidFill>
              </a:rPr>
              <a:t>kilometres</a:t>
            </a:r>
            <a:r>
              <a:rPr lang="en-US" sz="2000" dirty="0" smtClean="0">
                <a:solidFill>
                  <a:schemeClr val="bg1">
                    <a:lumMod val="50000"/>
                  </a:schemeClr>
                </a:solidFill>
              </a:rPr>
              <a:t>. </a:t>
            </a:r>
            <a:endParaRPr lang="cs-CZ" sz="2000" dirty="0" smtClean="0">
              <a:solidFill>
                <a:schemeClr val="bg1">
                  <a:lumMod val="50000"/>
                </a:schemeClr>
              </a:solidFill>
            </a:endParaRPr>
          </a:p>
          <a:p>
            <a:pPr>
              <a:buFont typeface="Arial" pitchFamily="34" charset="0"/>
              <a:buChar char="•"/>
            </a:pPr>
            <a:r>
              <a:rPr lang="cs-CZ" sz="2000" dirty="0" smtClean="0">
                <a:solidFill>
                  <a:schemeClr val="bg1">
                    <a:lumMod val="50000"/>
                  </a:schemeClr>
                </a:solidFill>
              </a:rPr>
              <a:t> </a:t>
            </a:r>
            <a:r>
              <a:rPr lang="en-US" sz="2000" dirty="0" smtClean="0">
                <a:solidFill>
                  <a:schemeClr val="bg1">
                    <a:lumMod val="50000"/>
                  </a:schemeClr>
                </a:solidFill>
              </a:rPr>
              <a:t>The result list must be published day by day and competition by competition using the correct factor. </a:t>
            </a:r>
            <a:endParaRPr lang="cs-CZ" sz="2000" dirty="0" smtClean="0">
              <a:solidFill>
                <a:schemeClr val="bg1">
                  <a:lumMod val="50000"/>
                </a:schemeClr>
              </a:solidFill>
            </a:endParaRPr>
          </a:p>
          <a:p>
            <a:pPr>
              <a:buFont typeface="Arial" pitchFamily="34" charset="0"/>
              <a:buChar char="•"/>
            </a:pPr>
            <a:r>
              <a:rPr lang="cs-CZ" sz="2000" dirty="0" smtClean="0">
                <a:solidFill>
                  <a:schemeClr val="bg1">
                    <a:lumMod val="50000"/>
                  </a:schemeClr>
                </a:solidFill>
              </a:rPr>
              <a:t> </a:t>
            </a:r>
            <a:r>
              <a:rPr lang="en-US" sz="2000" dirty="0" smtClean="0">
                <a:solidFill>
                  <a:schemeClr val="bg1">
                    <a:lumMod val="50000"/>
                  </a:schemeClr>
                </a:solidFill>
              </a:rPr>
              <a:t>The overall result on a Multistage event will not be calculated for FIS point list.</a:t>
            </a:r>
            <a:endParaRPr lang="cs-CZ" sz="2000" dirty="0" smtClean="0">
              <a:solidFill>
                <a:schemeClr val="bg1">
                  <a:lumMod val="50000"/>
                </a:schemeClr>
              </a:solidFill>
            </a:endParaRPr>
          </a:p>
          <a:p>
            <a:pPr>
              <a:buFont typeface="Arial" pitchFamily="34" charset="0"/>
              <a:buChar char="•"/>
            </a:pPr>
            <a:r>
              <a:rPr lang="cs-CZ" sz="2000" dirty="0" smtClean="0">
                <a:solidFill>
                  <a:schemeClr val="bg1">
                    <a:lumMod val="50000"/>
                  </a:schemeClr>
                </a:solidFill>
              </a:rPr>
              <a:t> </a:t>
            </a:r>
            <a:r>
              <a:rPr lang="cs-CZ" sz="2000" dirty="0" err="1" smtClean="0">
                <a:solidFill>
                  <a:schemeClr val="bg1">
                    <a:lumMod val="50000"/>
                  </a:schemeClr>
                </a:solidFill>
              </a:rPr>
              <a:t>Check</a:t>
            </a:r>
            <a:r>
              <a:rPr lang="cs-CZ" sz="2000" dirty="0" smtClean="0">
                <a:solidFill>
                  <a:schemeClr val="bg1">
                    <a:lumMod val="50000"/>
                  </a:schemeClr>
                </a:solidFill>
              </a:rPr>
              <a:t> </a:t>
            </a:r>
            <a:r>
              <a:rPr lang="cs-CZ" sz="2000" dirty="0" err="1" smtClean="0">
                <a:solidFill>
                  <a:schemeClr val="bg1">
                    <a:lumMod val="50000"/>
                  </a:schemeClr>
                </a:solidFill>
              </a:rPr>
              <a:t>the</a:t>
            </a:r>
            <a:r>
              <a:rPr lang="cs-CZ" sz="2000" dirty="0" smtClean="0">
                <a:solidFill>
                  <a:schemeClr val="bg1">
                    <a:lumMod val="50000"/>
                  </a:schemeClr>
                </a:solidFill>
              </a:rPr>
              <a:t> validity </a:t>
            </a:r>
            <a:r>
              <a:rPr lang="cs-CZ" sz="2000" dirty="0" err="1" smtClean="0">
                <a:solidFill>
                  <a:schemeClr val="bg1">
                    <a:lumMod val="50000"/>
                  </a:schemeClr>
                </a:solidFill>
              </a:rPr>
              <a:t>of</a:t>
            </a:r>
            <a:r>
              <a:rPr lang="cs-CZ" sz="2000" dirty="0" smtClean="0">
                <a:solidFill>
                  <a:schemeClr val="bg1">
                    <a:lumMod val="50000"/>
                  </a:schemeClr>
                </a:solidFill>
              </a:rPr>
              <a:t> FIS point list!</a:t>
            </a:r>
            <a:r>
              <a:rPr lang="en-US" sz="2000" dirty="0" smtClean="0">
                <a:solidFill>
                  <a:schemeClr val="bg1">
                    <a:lumMod val="50000"/>
                  </a:schemeClr>
                </a:solidFill>
              </a:rPr>
              <a:t> </a:t>
            </a:r>
            <a:endParaRPr lang="cs-CZ" sz="2000" b="1" dirty="0" smtClean="0">
              <a:solidFill>
                <a:schemeClr val="bg1">
                  <a:lumMod val="50000"/>
                </a:schemeClr>
              </a:solidFill>
              <a:sym typeface="Wingdings" pitchFamily="2" charset="2"/>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sym typeface="Wingdings" pitchFamily="2" charset="2"/>
              </a:rPr>
              <a:t> </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sym typeface="Wingdings" pitchFamily="2" charset="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8313" y="1916113"/>
            <a:ext cx="8002587" cy="4352925"/>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100000"/>
              </a:lnSpc>
              <a:spcBef>
                <a:spcPct val="20000"/>
              </a:spcBef>
              <a:spcAft>
                <a:spcPts val="0"/>
              </a:spcAft>
              <a:buClrTx/>
              <a:buSzTx/>
              <a:buFontTx/>
              <a:buNone/>
              <a:tabLst/>
              <a:defRPr/>
            </a:pP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FIS </a:t>
            </a:r>
            <a:r>
              <a:rPr kumimoji="0" lang="cs-CZ" sz="2000" b="1" i="0" u="none" strike="noStrike" kern="1200" cap="none" spc="0" normalizeH="0" baseline="0" noProof="0" dirty="0" err="1" smtClean="0">
                <a:ln>
                  <a:noFill/>
                </a:ln>
                <a:solidFill>
                  <a:schemeClr val="tx1">
                    <a:tint val="75000"/>
                  </a:schemeClr>
                </a:solidFill>
                <a:effectLst/>
                <a:uLnTx/>
                <a:uFillTx/>
                <a:latin typeface="+mn-lt"/>
                <a:ea typeface="+mn-ea"/>
                <a:cs typeface="+mn-cs"/>
              </a:rPr>
              <a:t>points</a:t>
            </a: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tint val="75000"/>
                  </a:schemeClr>
                </a:solidFill>
                <a:effectLst/>
                <a:uLnTx/>
                <a:uFillTx/>
                <a:latin typeface="+mn-lt"/>
                <a:ea typeface="+mn-ea"/>
                <a:cs typeface="+mn-cs"/>
              </a:rPr>
              <a:t>lists</a:t>
            </a:r>
            <a:endPar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Distance (longer than Sprint)</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 competitor's points will be the average of his or her best five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results over the period of the last twelve months.</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Sprint</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 competitor's points will be the average of his or her best five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results over the period of the last twelve months.</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If 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competitor has less than 5 valid results the average will be adjusted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according to the following:</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ø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of</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4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results x 1.1 = FIS points</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ø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of</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3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results x 1.2 = FIS points</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ø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of</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2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results x 1.3 = FIS points</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only </a:t>
            </a:r>
            <a:r>
              <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1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result</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x 1.4 = FIS points</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773238"/>
            <a:ext cx="8229600" cy="435292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rPr>
              <a:t>Valid FIS Points List</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5 pairs of lists (distance/sprint) per year</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Always just one valid pair of lists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Nadpis 1"/>
          <p:cNvSpPr>
            <a:spLocks noGrp="1"/>
          </p:cNvSpPr>
          <p:nvPr>
            <p:ph type="ctrTitle"/>
          </p:nvPr>
        </p:nvSpPr>
        <p:spPr>
          <a:xfrm>
            <a:off x="685800" y="3903191"/>
            <a:ext cx="7772400" cy="1470025"/>
          </a:xfrm>
        </p:spPr>
        <p:txBody>
          <a:bodyPr/>
          <a:lstStyle/>
          <a:p>
            <a:r>
              <a:rPr lang="cs-CZ" dirty="0" smtClean="0">
                <a:hlinkClick r:id="rId2"/>
              </a:rPr>
              <a:t>http://www.fis-ski.</a:t>
            </a:r>
            <a:r>
              <a:rPr lang="cs-CZ" dirty="0" err="1" smtClean="0">
                <a:hlinkClick r:id="rId2"/>
              </a:rPr>
              <a:t>com</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042988" y="1422400"/>
            <a:ext cx="7056437" cy="5391150"/>
          </a:xfrm>
          <a:prstGeom prst="rect">
            <a:avLst/>
          </a:prstGeom>
          <a:noFill/>
          <a:ln w="25400">
            <a:noFill/>
            <a:miter lim="800000"/>
            <a:headEnd/>
            <a:tailEnd/>
          </a:ln>
          <a:effectLst/>
        </p:spPr>
      </p:pic>
      <p:sp>
        <p:nvSpPr>
          <p:cNvPr id="3" name="Rectangle 2"/>
          <p:cNvSpPr txBox="1">
            <a:spLocks noChangeArrowheads="1"/>
          </p:cNvSpPr>
          <p:nvPr/>
        </p:nvSpPr>
        <p:spPr>
          <a:xfrm>
            <a:off x="467544" y="1484784"/>
            <a:ext cx="5329238"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smtClean="0">
                <a:ln>
                  <a:noFill/>
                </a:ln>
                <a:solidFill>
                  <a:schemeClr val="tx1"/>
                </a:solidFill>
                <a:effectLst/>
                <a:uLnTx/>
                <a:uFillTx/>
                <a:latin typeface="+mj-lt"/>
                <a:ea typeface="+mj-ea"/>
                <a:cs typeface="+mj-cs"/>
              </a:rPr>
              <a:t>Fis </a:t>
            </a:r>
            <a:r>
              <a:rPr lang="cs-CZ" sz="2400" b="1" dirty="0" smtClean="0">
                <a:latin typeface="+mj-lt"/>
                <a:ea typeface="+mj-ea"/>
                <a:cs typeface="+mj-cs"/>
              </a:rPr>
              <a:t>P</a:t>
            </a:r>
            <a:r>
              <a:rPr kumimoji="0" lang="cs-CZ" sz="2400" b="1" i="0" u="none" strike="noStrike" kern="1200" cap="none" spc="0" normalizeH="0" baseline="0" noProof="0" dirty="0" err="1" smtClean="0">
                <a:ln>
                  <a:noFill/>
                </a:ln>
                <a:solidFill>
                  <a:schemeClr val="tx1"/>
                </a:solidFill>
                <a:effectLst/>
                <a:uLnTx/>
                <a:uFillTx/>
                <a:latin typeface="+mj-lt"/>
                <a:ea typeface="+mj-ea"/>
                <a:cs typeface="+mj-cs"/>
              </a:rPr>
              <a:t>oints</a:t>
            </a:r>
            <a:r>
              <a:rPr kumimoji="0" lang="cs-CZ" sz="2400" b="1" i="0" u="none" strike="noStrike" kern="1200" cap="none" spc="0" normalizeH="0" baseline="0" noProof="0" dirty="0" smtClean="0">
                <a:ln>
                  <a:noFill/>
                </a:ln>
                <a:solidFill>
                  <a:schemeClr val="tx1"/>
                </a:solidFill>
                <a:effectLst/>
                <a:uLnTx/>
                <a:uFillTx/>
                <a:latin typeface="+mj-lt"/>
                <a:ea typeface="+mj-ea"/>
                <a:cs typeface="+mj-cs"/>
              </a:rPr>
              <a:t> </a:t>
            </a:r>
            <a:r>
              <a:rPr lang="cs-CZ" sz="2400" b="1" dirty="0" smtClean="0">
                <a:latin typeface="+mj-lt"/>
                <a:ea typeface="+mj-ea"/>
                <a:cs typeface="+mj-cs"/>
              </a:rPr>
              <a:t>A</a:t>
            </a:r>
            <a:r>
              <a:rPr kumimoji="0" lang="cs-CZ" sz="2400" b="1" i="0" u="none" strike="noStrike" kern="1200" cap="none" spc="0" normalizeH="0" baseline="0" noProof="0" dirty="0" err="1" smtClean="0">
                <a:ln>
                  <a:noFill/>
                </a:ln>
                <a:solidFill>
                  <a:schemeClr val="tx1"/>
                </a:solidFill>
                <a:effectLst/>
                <a:uLnTx/>
                <a:uFillTx/>
                <a:latin typeface="+mj-lt"/>
                <a:ea typeface="+mj-ea"/>
                <a:cs typeface="+mj-cs"/>
              </a:rPr>
              <a:t>dditional</a:t>
            </a:r>
            <a:r>
              <a:rPr kumimoji="0" lang="cs-CZ" sz="2400" b="1" i="0" u="none" strike="noStrike" kern="1200" cap="none" spc="0" normalizeH="0" baseline="0" noProof="0" dirty="0" smtClean="0">
                <a:ln>
                  <a:noFill/>
                </a:ln>
                <a:solidFill>
                  <a:schemeClr val="tx1"/>
                </a:solidFill>
                <a:effectLst/>
                <a:uLnTx/>
                <a:uFillTx/>
                <a:latin typeface="+mj-lt"/>
                <a:ea typeface="+mj-ea"/>
                <a:cs typeface="+mj-cs"/>
              </a:rPr>
              <a:t> Report</a:t>
            </a:r>
            <a:endParaRPr kumimoji="0" lang="en-US" sz="2400" b="1"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844824"/>
            <a:ext cx="8435975" cy="4352925"/>
          </a:xfrm>
          <a:prstGeom prst="rect">
            <a:avLst/>
          </a:prstGeom>
        </p:spPr>
        <p:txBody>
          <a:bodyPr vert="horz" lIns="91440" tIns="45720" rIns="91440" bIns="45720" rtlCol="0">
            <a:normAutofit fontScale="92500" lnSpcReduction="10000"/>
          </a:bodyPr>
          <a:lstStyle/>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rPr>
              <a:t>Make sure that:</a:t>
            </a: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Timekeepers use correct factor (according to race format)</a:t>
            </a: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Valid FIS points list is used</a:t>
            </a: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9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Multi day Competition &amp; New FIS list -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u</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se the one that is valid on the day of Team Captains Meeting</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draw</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of</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start list</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FIS Codes are on Result list</a:t>
            </a: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endParaRPr lang="cs-CZ" sz="2000" dirty="0" smtClean="0">
              <a:solidFill>
                <a:schemeClr val="tx1">
                  <a:tint val="75000"/>
                </a:schemeClr>
              </a:solidFill>
            </a:endParaRP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Xml</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file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to FIS !!! ASAP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immediatellly</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i="0" u="none" strike="noStrike" kern="1200" cap="none" spc="0" normalizeH="0" baseline="0" noProof="0" dirty="0" smtClean="0">
                <a:ln>
                  <a:noFill/>
                </a:ln>
                <a:solidFill>
                  <a:schemeClr val="tx1">
                    <a:tint val="75000"/>
                  </a:schemeClr>
                </a:solidFill>
                <a:effectLst/>
                <a:uLnTx/>
                <a:uFillTx/>
                <a:latin typeface="+mn-lt"/>
                <a:ea typeface="+mn-ea"/>
                <a:cs typeface="+mn-cs"/>
              </a:rPr>
              <a:t>Prepare </a:t>
            </a:r>
            <a:r>
              <a:rPr kumimoji="0" lang="en-US" sz="2400" i="0" u="none" strike="noStrike" kern="1200" cap="none" spc="0" normalizeH="0" baseline="0" noProof="0" dirty="0" smtClean="0">
                <a:ln>
                  <a:noFill/>
                </a:ln>
                <a:solidFill>
                  <a:schemeClr val="tx1">
                    <a:tint val="75000"/>
                  </a:schemeClr>
                </a:solidFill>
                <a:effectLst/>
                <a:uLnTx/>
                <a:uFillTx/>
                <a:latin typeface="+mn-lt"/>
                <a:ea typeface="+mn-ea"/>
                <a:cs typeface="+mn-cs"/>
              </a:rPr>
              <a:t>Additional </a:t>
            </a:r>
            <a:r>
              <a:rPr kumimoji="0" lang="cs-CZ" sz="2400" i="0" u="none" strike="noStrike" kern="1200" cap="none" spc="0" normalizeH="0" baseline="0" noProof="0" dirty="0" smtClean="0">
                <a:ln>
                  <a:noFill/>
                </a:ln>
                <a:solidFill>
                  <a:schemeClr val="tx1">
                    <a:tint val="75000"/>
                  </a:schemeClr>
                </a:solidFill>
                <a:effectLst/>
                <a:uLnTx/>
                <a:uFillTx/>
                <a:latin typeface="+mn-lt"/>
                <a:ea typeface="+mn-ea"/>
                <a:cs typeface="+mn-cs"/>
              </a:rPr>
              <a:t>r</a:t>
            </a:r>
            <a:r>
              <a:rPr kumimoji="0" lang="en-US" sz="2400" i="0" u="none" strike="noStrike" kern="1200" cap="none" spc="0" normalizeH="0" baseline="0" noProof="0" dirty="0" err="1" smtClean="0">
                <a:ln>
                  <a:noFill/>
                </a:ln>
                <a:solidFill>
                  <a:schemeClr val="tx1">
                    <a:tint val="75000"/>
                  </a:schemeClr>
                </a:solidFill>
                <a:effectLst/>
                <a:uLnTx/>
                <a:uFillTx/>
                <a:latin typeface="+mn-lt"/>
                <a:ea typeface="+mn-ea"/>
                <a:cs typeface="+mn-cs"/>
              </a:rPr>
              <a:t>eport</a:t>
            </a:r>
            <a:r>
              <a:rPr kumimoji="0" lang="en-US" sz="2400" i="0" u="none" strike="noStrike" kern="1200" cap="none" spc="0" normalizeH="0" baseline="0" noProof="0" dirty="0" smtClean="0">
                <a:ln>
                  <a:noFill/>
                </a:ln>
                <a:solidFill>
                  <a:schemeClr val="tx1">
                    <a:tint val="75000"/>
                  </a:schemeClr>
                </a:solidFill>
                <a:effectLst/>
                <a:uLnTx/>
                <a:uFillTx/>
                <a:latin typeface="+mn-lt"/>
                <a:ea typeface="+mn-ea"/>
                <a:cs typeface="+mn-cs"/>
              </a:rPr>
              <a:t> for </a:t>
            </a:r>
            <a:r>
              <a:rPr kumimoji="0" lang="cs-CZ" sz="2400" i="0" u="none" strike="noStrike" kern="1200" cap="none" spc="0" normalizeH="0" baseline="0" noProof="0" dirty="0" smtClean="0">
                <a:ln>
                  <a:noFill/>
                </a:ln>
                <a:solidFill>
                  <a:schemeClr val="tx1">
                    <a:tint val="75000"/>
                  </a:schemeClr>
                </a:solidFill>
                <a:effectLst/>
                <a:uLnTx/>
                <a:uFillTx/>
                <a:latin typeface="+mn-lt"/>
                <a:ea typeface="+mn-ea"/>
                <a:cs typeface="+mn-cs"/>
              </a:rPr>
              <a:t>r</a:t>
            </a:r>
            <a:r>
              <a:rPr kumimoji="0" lang="en-US" sz="2400" i="0" u="none" strike="noStrike" kern="1200" cap="none" spc="0" normalizeH="0" baseline="0" noProof="0" dirty="0" smtClean="0">
                <a:ln>
                  <a:noFill/>
                </a:ln>
                <a:solidFill>
                  <a:schemeClr val="tx1">
                    <a:tint val="75000"/>
                  </a:schemeClr>
                </a:solidFill>
                <a:effectLst/>
                <a:uLnTx/>
                <a:uFillTx/>
                <a:latin typeface="+mn-lt"/>
                <a:ea typeface="+mn-ea"/>
                <a:cs typeface="+mn-cs"/>
              </a:rPr>
              <a:t>ace </a:t>
            </a:r>
            <a:r>
              <a:rPr kumimoji="0" lang="cs-CZ" sz="2400" i="0" u="none" strike="noStrike" kern="1200" cap="none" spc="0" normalizeH="0" baseline="0" noProof="0" dirty="0" smtClean="0">
                <a:ln>
                  <a:noFill/>
                </a:ln>
                <a:solidFill>
                  <a:schemeClr val="tx1">
                    <a:tint val="75000"/>
                  </a:schemeClr>
                </a:solidFill>
                <a:effectLst/>
                <a:uLnTx/>
                <a:uFillTx/>
                <a:latin typeface="+mn-lt"/>
                <a:ea typeface="+mn-ea"/>
                <a:cs typeface="+mn-cs"/>
              </a:rPr>
              <a:t>p</a:t>
            </a:r>
            <a:r>
              <a:rPr kumimoji="0" lang="en-US" sz="2400" i="0" u="none" strike="noStrike" kern="1200" cap="none" spc="0" normalizeH="0" baseline="0" noProof="0" dirty="0" err="1" smtClean="0">
                <a:ln>
                  <a:noFill/>
                </a:ln>
                <a:solidFill>
                  <a:schemeClr val="tx1">
                    <a:tint val="75000"/>
                  </a:schemeClr>
                </a:solidFill>
                <a:effectLst/>
                <a:uLnTx/>
                <a:uFillTx/>
                <a:latin typeface="+mn-lt"/>
                <a:ea typeface="+mn-ea"/>
                <a:cs typeface="+mn-cs"/>
              </a:rPr>
              <a:t>enalty</a:t>
            </a:r>
            <a:r>
              <a:rPr kumimoji="0" lang="en-US" sz="240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400" i="0" u="none" strike="noStrike" kern="1200" cap="none" spc="0" normalizeH="0" baseline="0" noProof="0" dirty="0" smtClean="0">
                <a:ln>
                  <a:noFill/>
                </a:ln>
                <a:solidFill>
                  <a:schemeClr val="tx1">
                    <a:tint val="75000"/>
                  </a:schemeClr>
                </a:solidFill>
                <a:effectLst/>
                <a:uLnTx/>
                <a:uFillTx/>
                <a:latin typeface="+mn-lt"/>
                <a:ea typeface="+mn-ea"/>
                <a:cs typeface="+mn-cs"/>
              </a:rPr>
              <a:t>ca</a:t>
            </a:r>
            <a:r>
              <a:rPr kumimoji="0" lang="en-US" sz="2400" i="0" u="none" strike="noStrike" kern="1200" cap="none" spc="0" normalizeH="0" baseline="0" noProof="0" dirty="0" err="1" smtClean="0">
                <a:ln>
                  <a:noFill/>
                </a:ln>
                <a:solidFill>
                  <a:schemeClr val="tx1">
                    <a:tint val="75000"/>
                  </a:schemeClr>
                </a:solidFill>
                <a:effectLst/>
                <a:uLnTx/>
                <a:uFillTx/>
                <a:latin typeface="+mn-lt"/>
                <a:ea typeface="+mn-ea"/>
                <a:cs typeface="+mn-cs"/>
              </a:rPr>
              <a:t>lculations</a:t>
            </a:r>
            <a:endParaRPr kumimoji="0" lang="cs-CZ" sz="240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lang="cs-CZ" sz="2400" dirty="0" err="1" smtClean="0">
                <a:solidFill>
                  <a:schemeClr val="tx1">
                    <a:tint val="75000"/>
                  </a:schemeClr>
                </a:solidFill>
              </a:rPr>
              <a:t>Check</a:t>
            </a:r>
            <a:r>
              <a:rPr lang="cs-CZ" sz="2400" dirty="0" smtClean="0">
                <a:solidFill>
                  <a:schemeClr val="tx1">
                    <a:tint val="75000"/>
                  </a:schemeClr>
                </a:solidFill>
              </a:rPr>
              <a:t> </a:t>
            </a:r>
            <a:r>
              <a:rPr lang="cs-CZ" sz="2400" dirty="0" err="1" smtClean="0">
                <a:solidFill>
                  <a:schemeClr val="tx1">
                    <a:tint val="75000"/>
                  </a:schemeClr>
                </a:solidFill>
              </a:rPr>
              <a:t>publishing</a:t>
            </a:r>
            <a:r>
              <a:rPr lang="cs-CZ" sz="2400" dirty="0" smtClean="0">
                <a:solidFill>
                  <a:schemeClr val="tx1">
                    <a:tint val="75000"/>
                  </a:schemeClr>
                </a:solidFill>
              </a:rPr>
              <a:t> </a:t>
            </a:r>
            <a:r>
              <a:rPr lang="cs-CZ" sz="2400" dirty="0" err="1" smtClean="0">
                <a:solidFill>
                  <a:schemeClr val="tx1">
                    <a:tint val="75000"/>
                  </a:schemeClr>
                </a:solidFill>
              </a:rPr>
              <a:t>of</a:t>
            </a:r>
            <a:r>
              <a:rPr lang="cs-CZ" sz="2400" dirty="0" smtClean="0">
                <a:solidFill>
                  <a:schemeClr val="tx1">
                    <a:tint val="75000"/>
                  </a:schemeClr>
                </a:solidFill>
              </a:rPr>
              <a:t> </a:t>
            </a:r>
            <a:r>
              <a:rPr lang="cs-CZ" sz="2400" dirty="0" err="1" smtClean="0">
                <a:solidFill>
                  <a:schemeClr val="tx1">
                    <a:tint val="75000"/>
                  </a:schemeClr>
                </a:solidFill>
              </a:rPr>
              <a:t>the</a:t>
            </a:r>
            <a:r>
              <a:rPr lang="cs-CZ" sz="2400" dirty="0" smtClean="0">
                <a:solidFill>
                  <a:schemeClr val="tx1">
                    <a:tint val="75000"/>
                  </a:schemeClr>
                </a:solidFill>
              </a:rPr>
              <a:t> </a:t>
            </a:r>
            <a:r>
              <a:rPr lang="cs-CZ" sz="2400" dirty="0" err="1" smtClean="0">
                <a:solidFill>
                  <a:schemeClr val="tx1">
                    <a:tint val="75000"/>
                  </a:schemeClr>
                </a:solidFill>
              </a:rPr>
              <a:t>results</a:t>
            </a:r>
            <a:r>
              <a:rPr lang="cs-CZ" sz="2400" dirty="0" smtClean="0">
                <a:solidFill>
                  <a:schemeClr val="tx1">
                    <a:tint val="75000"/>
                  </a:schemeClr>
                </a:solidFill>
              </a:rPr>
              <a:t> on FIS web!</a:t>
            </a:r>
            <a:endParaRPr kumimoji="0" lang="en-US" sz="240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35150" y="3068638"/>
            <a:ext cx="53292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600" b="1" i="0" u="none" strike="noStrike" kern="1200" cap="none" spc="0" normalizeH="0" baseline="0" noProof="0" dirty="0" err="1" smtClean="0">
                <a:ln>
                  <a:noFill/>
                </a:ln>
                <a:solidFill>
                  <a:schemeClr val="tx1"/>
                </a:solidFill>
                <a:effectLst/>
                <a:uLnTx/>
                <a:uFillTx/>
                <a:latin typeface="+mj-lt"/>
                <a:ea typeface="+mj-ea"/>
                <a:cs typeface="+mj-cs"/>
              </a:rPr>
              <a:t>Exercise</a:t>
            </a:r>
            <a:r>
              <a:rPr kumimoji="0" lang="cs-CZ" sz="3600" b="1" i="0" u="none" strike="noStrike" kern="1200" cap="none" spc="0" normalizeH="0" baseline="0" noProof="0" dirty="0" smtClean="0">
                <a:ln>
                  <a:noFill/>
                </a:ln>
                <a:solidFill>
                  <a:schemeClr val="tx1"/>
                </a:solidFill>
                <a:effectLst/>
                <a:uLnTx/>
                <a:uFillTx/>
                <a:latin typeface="+mj-lt"/>
                <a:ea typeface="+mj-ea"/>
                <a:cs typeface="+mj-cs"/>
              </a:rPr>
              <a:t> </a:t>
            </a:r>
            <a:r>
              <a:rPr kumimoji="0" lang="cs-CZ" sz="3600" b="1" i="0" u="none" strike="noStrike" kern="1200" cap="none" spc="0" normalizeH="0" baseline="0" noProof="0" dirty="0" smtClean="0">
                <a:ln>
                  <a:noFill/>
                </a:ln>
                <a:solidFill>
                  <a:schemeClr val="tx1"/>
                </a:solidFill>
                <a:effectLst/>
                <a:uLnTx/>
                <a:uFillTx/>
                <a:latin typeface="+mj-lt"/>
                <a:ea typeface="+mj-ea"/>
                <a:cs typeface="+mj-cs"/>
                <a:sym typeface="Wingdings" pitchFamily="2" charset="2"/>
              </a:rPr>
              <a:t></a:t>
            </a:r>
            <a:endParaRPr kumimoji="0" lang="en-US" sz="3600" b="1"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5536" y="1772816"/>
            <a:ext cx="8208912" cy="4320480"/>
          </a:xfrm>
          <a:prstGeom prst="rect">
            <a:avLst/>
          </a:prstGeom>
          <a:noFill/>
          <a:ln/>
        </p:spPr>
        <p:txBody>
          <a:bodyPr vert="horz" lIns="91440" tIns="45720" rIns="91440" bIns="45720" rtlCol="0">
            <a:normAutofit/>
          </a:bodyPr>
          <a:lstStyle/>
          <a:p>
            <a:pPr lvl="2">
              <a:spcBef>
                <a:spcPct val="20000"/>
              </a:spcBef>
            </a:pPr>
            <a:endParaRPr kumimoji="0" lang="cs-CZ"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2">
              <a:spcBef>
                <a:spcPct val="20000"/>
              </a:spcBef>
              <a:buFont typeface="Arial" pitchFamily="34" charset="0"/>
              <a:buChar cha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Why points?</a:t>
            </a:r>
          </a:p>
          <a:p>
            <a:pPr lvl="2">
              <a:spcBef>
                <a:spcPct val="20000"/>
              </a:spcBef>
              <a:buFont typeface="Arial" pitchFamily="34" charset="0"/>
              <a:buChar cha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How a competitor obtains points?</a:t>
            </a:r>
          </a:p>
          <a:p>
            <a:pPr lvl="2">
              <a:spcBef>
                <a:spcPct val="20000"/>
              </a:spcBef>
              <a:buFont typeface="Arial" pitchFamily="34" charset="0"/>
              <a:buChar cha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FIS Code</a:t>
            </a:r>
          </a:p>
          <a:p>
            <a:pPr lvl="2">
              <a:spcBef>
                <a:spcPct val="20000"/>
              </a:spcBef>
              <a:buFont typeface="Arial" pitchFamily="34" charset="0"/>
              <a:buChar cha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Race points calculation</a:t>
            </a:r>
          </a:p>
          <a:p>
            <a:pPr lvl="2">
              <a:spcBef>
                <a:spcPct val="20000"/>
              </a:spcBef>
              <a:buFont typeface="Arial" pitchFamily="34" charset="0"/>
              <a:buChar cha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Race penalty calculation</a:t>
            </a:r>
          </a:p>
          <a:p>
            <a:pPr lvl="2">
              <a:spcBef>
                <a:spcPct val="20000"/>
              </a:spcBef>
              <a:buFont typeface="Arial" pitchFamily="34" charset="0"/>
              <a:buChar char="•"/>
            </a:pPr>
            <a:r>
              <a:rPr kumimoji="0" lang="cs-CZ" sz="2400" b="0" i="0" u="none" strike="noStrike" kern="1200" cap="none" spc="0" normalizeH="0" baseline="0" noProof="0" dirty="0" smtClean="0">
                <a:ln>
                  <a:noFill/>
                </a:ln>
                <a:solidFill>
                  <a:schemeClr val="tx1">
                    <a:tint val="75000"/>
                  </a:schemeClr>
                </a:solidFill>
                <a:effectLst/>
                <a:uLnTx/>
                <a:uFillTx/>
                <a:latin typeface="+mn-lt"/>
                <a:ea typeface="+mn-ea"/>
                <a:cs typeface="+mn-cs"/>
              </a:rPr>
              <a:t>F</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IS p</a:t>
            </a:r>
            <a:r>
              <a:rPr kumimoji="0" lang="cs-CZ"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oin</a:t>
            </a:r>
            <a:r>
              <a:rPr kumimoji="0" lang="en-US"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ts</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lists</a:t>
            </a:r>
          </a:p>
          <a:p>
            <a:pPr lvl="2">
              <a:spcBef>
                <a:spcPct val="20000"/>
              </a:spcBef>
              <a:buFont typeface="Arial" pitchFamily="34" charset="0"/>
              <a:buChar cha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What’s new in 20</a:t>
            </a:r>
            <a:r>
              <a:rPr kumimoji="0" lang="cs-CZ" sz="2400" b="0" i="0" u="none" strike="noStrike" kern="1200" cap="none" spc="0" normalizeH="0" baseline="0" noProof="0" dirty="0" smtClean="0">
                <a:ln>
                  <a:noFill/>
                </a:ln>
                <a:solidFill>
                  <a:schemeClr val="tx1">
                    <a:tint val="75000"/>
                  </a:schemeClr>
                </a:solidFill>
                <a:effectLst/>
                <a:uLnTx/>
                <a:uFillTx/>
                <a:latin typeface="+mn-lt"/>
                <a:ea typeface="+mn-ea"/>
                <a:cs typeface="+mn-cs"/>
              </a:rPr>
              <a:t>11</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lvl="2">
              <a:spcBef>
                <a:spcPct val="20000"/>
              </a:spcBef>
              <a:buFont typeface="Arial" pitchFamily="34" charset="0"/>
              <a:buChar cha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TD duty procedure related to FIS pts</a:t>
            </a:r>
            <a:r>
              <a:rPr kumimoji="0" lang="cs-CZ"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3"/>
          <p:cNvSpPr>
            <a:spLocks noGrp="1"/>
          </p:cNvSpPr>
          <p:nvPr>
            <p:ph type="ftr" sz="quarter" idx="10"/>
          </p:nvPr>
        </p:nvSpPr>
        <p:spPr>
          <a:xfrm>
            <a:off x="3124200" y="6245225"/>
            <a:ext cx="3608388" cy="476250"/>
          </a:xfrm>
        </p:spPr>
        <p:txBody>
          <a:bodyPr/>
          <a:lstStyle/>
          <a:p>
            <a:r>
              <a:rPr lang="en-US"/>
              <a:t>FIS CC TD </a:t>
            </a:r>
            <a:r>
              <a:rPr lang="cs-CZ"/>
              <a:t>S</a:t>
            </a:r>
            <a:r>
              <a:rPr lang="en-US"/>
              <a:t>eminar</a:t>
            </a:r>
            <a:endParaRPr lang="it-IT"/>
          </a:p>
          <a:p>
            <a:r>
              <a:rPr lang="it-IT"/>
              <a:t>Zakopane (POL), 2</a:t>
            </a:r>
            <a:r>
              <a:rPr lang="en-US"/>
              <a:t>nd</a:t>
            </a:r>
            <a:r>
              <a:rPr lang="it-IT"/>
              <a:t> – 4</a:t>
            </a:r>
            <a:r>
              <a:rPr lang="cs-CZ"/>
              <a:t>th Nov. </a:t>
            </a:r>
            <a:r>
              <a:rPr lang="it-IT"/>
              <a:t>2007</a:t>
            </a:r>
            <a:endParaRPr lang="cs-CZ"/>
          </a:p>
        </p:txBody>
      </p:sp>
      <p:pic>
        <p:nvPicPr>
          <p:cNvPr id="6" name="Picture 2"/>
          <p:cNvPicPr>
            <a:picLocks noChangeAspect="1" noChangeArrowheads="1"/>
          </p:cNvPicPr>
          <p:nvPr/>
        </p:nvPicPr>
        <p:blipFill>
          <a:blip r:embed="rId2" cstate="print"/>
          <a:srcRect/>
          <a:stretch>
            <a:fillRect/>
          </a:stretch>
        </p:blipFill>
        <p:spPr bwMode="auto">
          <a:xfrm>
            <a:off x="179388" y="1485900"/>
            <a:ext cx="5791200" cy="5372100"/>
          </a:xfrm>
          <a:prstGeom prst="rect">
            <a:avLst/>
          </a:prstGeom>
          <a:noFill/>
          <a:ln w="25400">
            <a:noFill/>
            <a:miter lim="800000"/>
            <a:headEnd/>
            <a:tailEnd/>
          </a:ln>
          <a:effectLst/>
        </p:spPr>
      </p:pic>
      <p:grpSp>
        <p:nvGrpSpPr>
          <p:cNvPr id="8" name="Group 4"/>
          <p:cNvGrpSpPr>
            <a:grpSpLocks/>
          </p:cNvGrpSpPr>
          <p:nvPr/>
        </p:nvGrpSpPr>
        <p:grpSpPr bwMode="auto">
          <a:xfrm>
            <a:off x="4932363" y="1916113"/>
            <a:ext cx="4176712" cy="576262"/>
            <a:chOff x="2744" y="1071"/>
            <a:chExt cx="2631" cy="363"/>
          </a:xfrm>
        </p:grpSpPr>
        <p:sp>
          <p:nvSpPr>
            <p:cNvPr id="9" name="AutoShape 5"/>
            <p:cNvSpPr>
              <a:spLocks noChangeArrowheads="1"/>
            </p:cNvSpPr>
            <p:nvPr/>
          </p:nvSpPr>
          <p:spPr bwMode="auto">
            <a:xfrm>
              <a:off x="3334" y="1071"/>
              <a:ext cx="2041" cy="363"/>
            </a:xfrm>
            <a:prstGeom prst="wedgeRectCallout">
              <a:avLst>
                <a:gd name="adj1" fmla="val -63130"/>
                <a:gd name="adj2" fmla="val -5921"/>
              </a:avLst>
            </a:prstGeom>
            <a:solidFill>
              <a:schemeClr val="bg1"/>
            </a:solidFill>
            <a:ln w="9525">
              <a:solidFill>
                <a:schemeClr val="tx1"/>
              </a:solidFill>
              <a:miter lim="800000"/>
              <a:headEnd/>
              <a:tailEnd/>
            </a:ln>
            <a:effectLst/>
          </p:spPr>
          <p:txBody>
            <a:bodyPr lIns="90000" tIns="46800" rIns="90000" bIns="46800"/>
            <a:lstStyle/>
            <a:p>
              <a:r>
                <a:rPr lang="en-US">
                  <a:latin typeface="Arial" charset="0"/>
                </a:rPr>
                <a:t>T</a:t>
              </a:r>
              <a:r>
                <a:rPr lang="en-US" baseline="-25000">
                  <a:latin typeface="Arial" charset="0"/>
                </a:rPr>
                <a:t>0  </a:t>
              </a:r>
              <a:r>
                <a:rPr lang="en-US">
                  <a:latin typeface="Arial" charset="0"/>
                </a:rPr>
                <a:t> = 2</a:t>
              </a:r>
              <a:r>
                <a:rPr lang="sl-SI">
                  <a:latin typeface="Arial" charset="0"/>
                </a:rPr>
                <a:t>7</a:t>
              </a:r>
              <a:r>
                <a:rPr lang="en-US">
                  <a:latin typeface="Arial" charset="0"/>
                </a:rPr>
                <a:t> </a:t>
              </a:r>
              <a:r>
                <a:rPr lang="en-US" baseline="14000">
                  <a:latin typeface="Arial" charset="0"/>
                </a:rPr>
                <a:t>x </a:t>
              </a:r>
              <a:r>
                <a:rPr lang="en-US">
                  <a:latin typeface="Arial" charset="0"/>
                </a:rPr>
                <a:t>60 + </a:t>
              </a:r>
              <a:r>
                <a:rPr lang="sl-SI">
                  <a:latin typeface="Arial" charset="0"/>
                </a:rPr>
                <a:t>45</a:t>
              </a:r>
              <a:r>
                <a:rPr lang="en-US">
                  <a:latin typeface="Arial" charset="0"/>
                </a:rPr>
                <a:t>,</a:t>
              </a:r>
              <a:r>
                <a:rPr lang="sl-SI">
                  <a:latin typeface="Arial" charset="0"/>
                </a:rPr>
                <a:t>6</a:t>
              </a:r>
              <a:r>
                <a:rPr lang="en-US">
                  <a:latin typeface="Arial" charset="0"/>
                </a:rPr>
                <a:t> = </a:t>
              </a:r>
              <a:r>
                <a:rPr lang="en-US" b="1">
                  <a:latin typeface="Arial" charset="0"/>
                </a:rPr>
                <a:t>1665,6</a:t>
              </a:r>
              <a:r>
                <a:rPr lang="en-US">
                  <a:latin typeface="Arial" charset="0"/>
                </a:rPr>
                <a:t> sec</a:t>
              </a:r>
            </a:p>
            <a:p>
              <a:r>
                <a:rPr lang="sl-SI" sz="1200">
                  <a:latin typeface="Arial" charset="0"/>
                </a:rPr>
                <a:t>C.Miranda</a:t>
              </a:r>
              <a:r>
                <a:rPr lang="en-US" sz="1200">
                  <a:latin typeface="Arial" charset="0"/>
                </a:rPr>
                <a:t> (</a:t>
              </a:r>
              <a:r>
                <a:rPr lang="sl-SI" sz="1200">
                  <a:latin typeface="Arial" charset="0"/>
                </a:rPr>
                <a:t>FRA</a:t>
              </a:r>
              <a:r>
                <a:rPr lang="en-US" sz="1200">
                  <a:latin typeface="Arial" charset="0"/>
                </a:rPr>
                <a:t>)</a:t>
              </a:r>
            </a:p>
          </p:txBody>
        </p:sp>
        <p:sp>
          <p:nvSpPr>
            <p:cNvPr id="10" name="Oval 6"/>
            <p:cNvSpPr>
              <a:spLocks noChangeArrowheads="1"/>
            </p:cNvSpPr>
            <p:nvPr/>
          </p:nvSpPr>
          <p:spPr bwMode="auto">
            <a:xfrm>
              <a:off x="2744" y="1117"/>
              <a:ext cx="317" cy="227"/>
            </a:xfrm>
            <a:prstGeom prst="ellipse">
              <a:avLst/>
            </a:prstGeom>
            <a:solidFill>
              <a:schemeClr val="bg1"/>
            </a:solidFill>
            <a:ln w="9525">
              <a:solidFill>
                <a:schemeClr val="tx1"/>
              </a:solidFill>
              <a:round/>
              <a:headEnd/>
              <a:tailEnd/>
            </a:ln>
            <a:effectLst/>
          </p:spPr>
          <p:txBody>
            <a:bodyPr wrap="none" lIns="90000" tIns="46800" rIns="90000" bIns="46800" anchor="ctr"/>
            <a:lstStyle/>
            <a:p>
              <a:pPr algn="ctr"/>
              <a:r>
                <a:rPr lang="en-US" sz="1800" b="1"/>
                <a:t>1</a:t>
              </a:r>
            </a:p>
          </p:txBody>
        </p:sp>
      </p:grpSp>
      <p:grpSp>
        <p:nvGrpSpPr>
          <p:cNvPr id="11" name="Group 7"/>
          <p:cNvGrpSpPr>
            <a:grpSpLocks/>
          </p:cNvGrpSpPr>
          <p:nvPr/>
        </p:nvGrpSpPr>
        <p:grpSpPr bwMode="auto">
          <a:xfrm>
            <a:off x="4932363" y="2636838"/>
            <a:ext cx="4176712" cy="576262"/>
            <a:chOff x="2744" y="1071"/>
            <a:chExt cx="2631" cy="363"/>
          </a:xfrm>
        </p:grpSpPr>
        <p:sp>
          <p:nvSpPr>
            <p:cNvPr id="12" name="AutoShape 8"/>
            <p:cNvSpPr>
              <a:spLocks noChangeArrowheads="1"/>
            </p:cNvSpPr>
            <p:nvPr/>
          </p:nvSpPr>
          <p:spPr bwMode="auto">
            <a:xfrm>
              <a:off x="3334" y="1071"/>
              <a:ext cx="2041" cy="363"/>
            </a:xfrm>
            <a:prstGeom prst="wedgeRectCallout">
              <a:avLst>
                <a:gd name="adj1" fmla="val -63130"/>
                <a:gd name="adj2" fmla="val -5921"/>
              </a:avLst>
            </a:prstGeom>
            <a:solidFill>
              <a:schemeClr val="bg1"/>
            </a:solidFill>
            <a:ln w="9525">
              <a:solidFill>
                <a:schemeClr val="tx1"/>
              </a:solidFill>
              <a:miter lim="800000"/>
              <a:headEnd/>
              <a:tailEnd/>
            </a:ln>
            <a:effectLst/>
          </p:spPr>
          <p:txBody>
            <a:bodyPr lIns="90000" tIns="46800" rIns="90000" bIns="46800"/>
            <a:lstStyle/>
            <a:p>
              <a:r>
                <a:rPr lang="en-US">
                  <a:latin typeface="Arial" charset="0"/>
                </a:rPr>
                <a:t>T</a:t>
              </a:r>
              <a:r>
                <a:rPr lang="sl-SI" baseline="-25000">
                  <a:latin typeface="Arial" charset="0"/>
                </a:rPr>
                <a:t>SS</a:t>
              </a:r>
              <a:r>
                <a:rPr lang="en-US">
                  <a:latin typeface="Arial" charset="0"/>
                </a:rPr>
                <a:t> = 2</a:t>
              </a:r>
              <a:r>
                <a:rPr lang="sl-SI">
                  <a:latin typeface="Arial" charset="0"/>
                </a:rPr>
                <a:t>7</a:t>
              </a:r>
              <a:r>
                <a:rPr lang="en-US">
                  <a:latin typeface="Arial" charset="0"/>
                </a:rPr>
                <a:t> </a:t>
              </a:r>
              <a:r>
                <a:rPr lang="en-US" baseline="14000">
                  <a:latin typeface="Arial" charset="0"/>
                </a:rPr>
                <a:t>x </a:t>
              </a:r>
              <a:r>
                <a:rPr lang="en-US">
                  <a:latin typeface="Arial" charset="0"/>
                </a:rPr>
                <a:t>60 + 4</a:t>
              </a:r>
              <a:r>
                <a:rPr lang="sl-SI">
                  <a:latin typeface="Arial" charset="0"/>
                </a:rPr>
                <a:t>7</a:t>
              </a:r>
              <a:r>
                <a:rPr lang="en-US">
                  <a:latin typeface="Arial" charset="0"/>
                </a:rPr>
                <a:t>,</a:t>
              </a:r>
              <a:r>
                <a:rPr lang="sl-SI">
                  <a:latin typeface="Arial" charset="0"/>
                </a:rPr>
                <a:t>5</a:t>
              </a:r>
              <a:r>
                <a:rPr lang="en-US">
                  <a:latin typeface="Arial" charset="0"/>
                </a:rPr>
                <a:t> = </a:t>
              </a:r>
              <a:r>
                <a:rPr lang="en-US" b="1">
                  <a:latin typeface="Arial" charset="0"/>
                </a:rPr>
                <a:t>1667,5</a:t>
              </a:r>
              <a:r>
                <a:rPr lang="sl-SI" sz="1800">
                  <a:latin typeface="Arial" charset="0"/>
                </a:rPr>
                <a:t> </a:t>
              </a:r>
              <a:r>
                <a:rPr lang="en-US">
                  <a:latin typeface="Arial" charset="0"/>
                </a:rPr>
                <a:t>sec</a:t>
              </a:r>
            </a:p>
            <a:p>
              <a:r>
                <a:rPr lang="sl-SI" sz="1200">
                  <a:latin typeface="Arial" charset="0"/>
                </a:rPr>
                <a:t>S</a:t>
              </a:r>
              <a:r>
                <a:rPr lang="en-US" sz="1200">
                  <a:latin typeface="Arial" charset="0"/>
                </a:rPr>
                <a:t>.</a:t>
              </a:r>
              <a:r>
                <a:rPr lang="sl-SI" sz="1200">
                  <a:latin typeface="Arial" charset="0"/>
                </a:rPr>
                <a:t>Seifert</a:t>
              </a:r>
              <a:r>
                <a:rPr lang="en-US" sz="1200">
                  <a:latin typeface="Arial" charset="0"/>
                </a:rPr>
                <a:t> (</a:t>
              </a:r>
              <a:r>
                <a:rPr lang="sl-SI" sz="1200">
                  <a:latin typeface="Arial" charset="0"/>
                </a:rPr>
                <a:t>GER</a:t>
              </a:r>
              <a:r>
                <a:rPr lang="en-US" sz="1200">
                  <a:latin typeface="Arial" charset="0"/>
                </a:rPr>
                <a:t>)</a:t>
              </a:r>
            </a:p>
          </p:txBody>
        </p:sp>
        <p:sp>
          <p:nvSpPr>
            <p:cNvPr id="13" name="Oval 9"/>
            <p:cNvSpPr>
              <a:spLocks noChangeArrowheads="1"/>
            </p:cNvSpPr>
            <p:nvPr/>
          </p:nvSpPr>
          <p:spPr bwMode="auto">
            <a:xfrm>
              <a:off x="2744" y="1117"/>
              <a:ext cx="317" cy="227"/>
            </a:xfrm>
            <a:prstGeom prst="ellipse">
              <a:avLst/>
            </a:prstGeom>
            <a:solidFill>
              <a:schemeClr val="bg1"/>
            </a:solidFill>
            <a:ln w="9525">
              <a:solidFill>
                <a:schemeClr val="tx1"/>
              </a:solidFill>
              <a:round/>
              <a:headEnd/>
              <a:tailEnd/>
            </a:ln>
            <a:effectLst/>
          </p:spPr>
          <p:txBody>
            <a:bodyPr wrap="none" lIns="90000" tIns="46800" rIns="90000" bIns="46800" anchor="ctr"/>
            <a:lstStyle/>
            <a:p>
              <a:pPr algn="ctr"/>
              <a:r>
                <a:rPr lang="en-US" sz="1800" b="1"/>
                <a:t>2</a:t>
              </a:r>
            </a:p>
          </p:txBody>
        </p:sp>
      </p:grpSp>
      <p:grpSp>
        <p:nvGrpSpPr>
          <p:cNvPr id="14" name="Group 10"/>
          <p:cNvGrpSpPr>
            <a:grpSpLocks/>
          </p:cNvGrpSpPr>
          <p:nvPr/>
        </p:nvGrpSpPr>
        <p:grpSpPr bwMode="auto">
          <a:xfrm>
            <a:off x="4932363" y="3355975"/>
            <a:ext cx="4176712" cy="576263"/>
            <a:chOff x="2744" y="1071"/>
            <a:chExt cx="2631" cy="363"/>
          </a:xfrm>
        </p:grpSpPr>
        <p:sp>
          <p:nvSpPr>
            <p:cNvPr id="15" name="AutoShape 11"/>
            <p:cNvSpPr>
              <a:spLocks noChangeArrowheads="1"/>
            </p:cNvSpPr>
            <p:nvPr/>
          </p:nvSpPr>
          <p:spPr bwMode="auto">
            <a:xfrm>
              <a:off x="3334" y="1071"/>
              <a:ext cx="2041" cy="363"/>
            </a:xfrm>
            <a:prstGeom prst="wedgeRectCallout">
              <a:avLst>
                <a:gd name="adj1" fmla="val -63130"/>
                <a:gd name="adj2" fmla="val -5921"/>
              </a:avLst>
            </a:prstGeom>
            <a:solidFill>
              <a:schemeClr val="bg1"/>
            </a:solidFill>
            <a:ln w="9525">
              <a:solidFill>
                <a:schemeClr val="tx1"/>
              </a:solidFill>
              <a:miter lim="800000"/>
              <a:headEnd/>
              <a:tailEnd/>
            </a:ln>
            <a:effectLst/>
          </p:spPr>
          <p:txBody>
            <a:bodyPr lIns="90000" tIns="46800" rIns="90000" bIns="46800"/>
            <a:lstStyle/>
            <a:p>
              <a:r>
                <a:rPr lang="en-US">
                  <a:latin typeface="Arial" charset="0"/>
                </a:rPr>
                <a:t>F = </a:t>
              </a:r>
              <a:r>
                <a:rPr lang="sl-SI" b="1">
                  <a:latin typeface="Arial" charset="0"/>
                </a:rPr>
                <a:t>14</a:t>
              </a:r>
              <a:r>
                <a:rPr lang="en-US" b="1">
                  <a:latin typeface="Arial" charset="0"/>
                </a:rPr>
                <a:t>00</a:t>
              </a:r>
              <a:endParaRPr lang="en-US" sz="1800" b="1">
                <a:latin typeface="Arial" charset="0"/>
              </a:endParaRPr>
            </a:p>
            <a:p>
              <a:r>
                <a:rPr lang="sl-SI" sz="1200">
                  <a:latin typeface="Arial" charset="0"/>
                </a:rPr>
                <a:t>Mass</a:t>
              </a:r>
              <a:r>
                <a:rPr lang="en-US" sz="1200">
                  <a:latin typeface="Arial" charset="0"/>
                </a:rPr>
                <a:t> start competition</a:t>
              </a:r>
            </a:p>
          </p:txBody>
        </p:sp>
        <p:sp>
          <p:nvSpPr>
            <p:cNvPr id="16" name="Oval 12"/>
            <p:cNvSpPr>
              <a:spLocks noChangeArrowheads="1"/>
            </p:cNvSpPr>
            <p:nvPr/>
          </p:nvSpPr>
          <p:spPr bwMode="auto">
            <a:xfrm>
              <a:off x="2744" y="1117"/>
              <a:ext cx="317" cy="227"/>
            </a:xfrm>
            <a:prstGeom prst="ellipse">
              <a:avLst/>
            </a:prstGeom>
            <a:solidFill>
              <a:schemeClr val="bg1"/>
            </a:solidFill>
            <a:ln w="9525">
              <a:solidFill>
                <a:schemeClr val="tx1"/>
              </a:solidFill>
              <a:round/>
              <a:headEnd/>
              <a:tailEnd/>
            </a:ln>
            <a:effectLst/>
          </p:spPr>
          <p:txBody>
            <a:bodyPr wrap="none" lIns="90000" tIns="46800" rIns="90000" bIns="46800" anchor="ctr"/>
            <a:lstStyle/>
            <a:p>
              <a:pPr algn="ctr"/>
              <a:r>
                <a:rPr lang="en-US" sz="1800" b="1"/>
                <a:t>3</a:t>
              </a:r>
            </a:p>
          </p:txBody>
        </p:sp>
      </p:grpSp>
      <p:grpSp>
        <p:nvGrpSpPr>
          <p:cNvPr id="17" name="Group 13"/>
          <p:cNvGrpSpPr>
            <a:grpSpLocks/>
          </p:cNvGrpSpPr>
          <p:nvPr/>
        </p:nvGrpSpPr>
        <p:grpSpPr bwMode="auto">
          <a:xfrm>
            <a:off x="4932363" y="5013325"/>
            <a:ext cx="4176712" cy="936625"/>
            <a:chOff x="2744" y="1071"/>
            <a:chExt cx="2631" cy="363"/>
          </a:xfrm>
        </p:grpSpPr>
        <p:sp>
          <p:nvSpPr>
            <p:cNvPr id="18" name="AutoShape 14"/>
            <p:cNvSpPr>
              <a:spLocks noChangeArrowheads="1"/>
            </p:cNvSpPr>
            <p:nvPr/>
          </p:nvSpPr>
          <p:spPr bwMode="auto">
            <a:xfrm>
              <a:off x="3334" y="1071"/>
              <a:ext cx="2041" cy="363"/>
            </a:xfrm>
            <a:prstGeom prst="wedgeRectCallout">
              <a:avLst>
                <a:gd name="adj1" fmla="val -63130"/>
                <a:gd name="adj2" fmla="val -5921"/>
              </a:avLst>
            </a:prstGeom>
            <a:solidFill>
              <a:schemeClr val="bg1"/>
            </a:solidFill>
            <a:ln w="9525">
              <a:solidFill>
                <a:schemeClr val="tx1"/>
              </a:solidFill>
              <a:miter lim="800000"/>
              <a:headEnd/>
              <a:tailEnd/>
            </a:ln>
            <a:effectLst/>
          </p:spPr>
          <p:txBody>
            <a:bodyPr lIns="90000" tIns="46800" rIns="90000" bIns="46800"/>
            <a:lstStyle/>
            <a:p>
              <a:r>
                <a:rPr lang="en-US">
                  <a:latin typeface="Arial" charset="0"/>
                </a:rPr>
                <a:t>P</a:t>
              </a:r>
              <a:r>
                <a:rPr lang="sl-SI" baseline="-25000">
                  <a:latin typeface="Arial" charset="0"/>
                </a:rPr>
                <a:t>SS</a:t>
              </a:r>
              <a:r>
                <a:rPr lang="en-US">
                  <a:latin typeface="Arial" charset="0"/>
                </a:rPr>
                <a:t>= ((T</a:t>
              </a:r>
              <a:r>
                <a:rPr lang="sl-SI" baseline="-25000">
                  <a:latin typeface="Arial" charset="0"/>
                </a:rPr>
                <a:t>SS </a:t>
              </a:r>
              <a:r>
                <a:rPr lang="cs-CZ"/>
                <a:t>/ T</a:t>
              </a:r>
              <a:r>
                <a:rPr lang="en-US" baseline="-25000"/>
                <a:t>0</a:t>
              </a:r>
              <a:r>
                <a:rPr lang="en-US">
                  <a:latin typeface="Arial" charset="0"/>
                </a:rPr>
                <a:t>) – 1) x </a:t>
              </a:r>
              <a:r>
                <a:rPr lang="sl-SI">
                  <a:latin typeface="Arial" charset="0"/>
                </a:rPr>
                <a:t>14</a:t>
              </a:r>
              <a:r>
                <a:rPr lang="en-US">
                  <a:latin typeface="Arial" charset="0"/>
                </a:rPr>
                <a:t>00 </a:t>
              </a:r>
            </a:p>
            <a:p>
              <a:r>
                <a:rPr lang="sl-SI">
                  <a:latin typeface="Arial" charset="0"/>
                </a:rPr>
                <a:t>      </a:t>
              </a:r>
              <a:r>
                <a:rPr lang="en-US">
                  <a:latin typeface="Arial" charset="0"/>
                </a:rPr>
                <a:t>= 1,5970220941402497598</a:t>
              </a:r>
            </a:p>
            <a:p>
              <a:r>
                <a:rPr lang="en-US">
                  <a:latin typeface="Arial" charset="0"/>
                </a:rPr>
                <a:t>                                   = </a:t>
              </a:r>
              <a:r>
                <a:rPr lang="sl-SI" sz="2000" b="1">
                  <a:solidFill>
                    <a:srgbClr val="990000"/>
                  </a:solidFill>
                  <a:latin typeface="Arial" charset="0"/>
                </a:rPr>
                <a:t>1</a:t>
              </a:r>
              <a:r>
                <a:rPr lang="en-US" sz="2000" b="1">
                  <a:solidFill>
                    <a:srgbClr val="990000"/>
                  </a:solidFill>
                  <a:latin typeface="Arial" charset="0"/>
                </a:rPr>
                <a:t>,</a:t>
              </a:r>
              <a:r>
                <a:rPr lang="sl-SI" sz="2000" b="1">
                  <a:solidFill>
                    <a:srgbClr val="990000"/>
                  </a:solidFill>
                  <a:latin typeface="Arial" charset="0"/>
                </a:rPr>
                <a:t>60</a:t>
              </a:r>
              <a:endParaRPr lang="en-US" sz="2000" b="1">
                <a:solidFill>
                  <a:srgbClr val="990000"/>
                </a:solidFill>
                <a:latin typeface="Arial" charset="0"/>
              </a:endParaRPr>
            </a:p>
          </p:txBody>
        </p:sp>
        <p:sp>
          <p:nvSpPr>
            <p:cNvPr id="19" name="Oval 15"/>
            <p:cNvSpPr>
              <a:spLocks noChangeArrowheads="1"/>
            </p:cNvSpPr>
            <p:nvPr/>
          </p:nvSpPr>
          <p:spPr bwMode="auto">
            <a:xfrm>
              <a:off x="2744" y="1117"/>
              <a:ext cx="317" cy="227"/>
            </a:xfrm>
            <a:prstGeom prst="ellipse">
              <a:avLst/>
            </a:prstGeom>
            <a:solidFill>
              <a:schemeClr val="bg1"/>
            </a:solidFill>
            <a:ln w="9525">
              <a:solidFill>
                <a:schemeClr val="tx1"/>
              </a:solidFill>
              <a:round/>
              <a:headEnd/>
              <a:tailEnd/>
            </a:ln>
            <a:effectLst/>
          </p:spPr>
          <p:txBody>
            <a:bodyPr wrap="none" lIns="90000" tIns="46800" rIns="90000" bIns="46800" anchor="ctr"/>
            <a:lstStyle/>
            <a:p>
              <a:pPr algn="ctr"/>
              <a:r>
                <a:rPr lang="en-US" sz="1800" b="1"/>
                <a:t>4</a:t>
              </a:r>
            </a:p>
          </p:txBody>
        </p:sp>
      </p:grpSp>
      <p:sp>
        <p:nvSpPr>
          <p:cNvPr id="20" name="Rectangle 16"/>
          <p:cNvSpPr>
            <a:spLocks noChangeArrowheads="1"/>
          </p:cNvSpPr>
          <p:nvPr/>
        </p:nvSpPr>
        <p:spPr bwMode="auto">
          <a:xfrm>
            <a:off x="179388" y="4221163"/>
            <a:ext cx="5688012" cy="215900"/>
          </a:xfrm>
          <a:prstGeom prst="rect">
            <a:avLst/>
          </a:prstGeom>
          <a:solidFill>
            <a:srgbClr val="FF9900">
              <a:alpha val="25000"/>
            </a:srgbClr>
          </a:solidFill>
          <a:ln w="25400">
            <a:solidFill>
              <a:schemeClr val="tx1"/>
            </a:solidFill>
            <a:miter lim="800000"/>
            <a:headEnd/>
            <a:tailEnd/>
          </a:ln>
          <a:effectLst/>
        </p:spPr>
        <p:txBody>
          <a:bodyPr wrap="none" lIns="90000" tIns="46800" rIns="90000" bIns="46800" anchor="ctr"/>
          <a:lstStyle/>
          <a:p>
            <a:endParaRPr lang="cs-CZ"/>
          </a:p>
        </p:txBody>
      </p:sp>
      <p:sp>
        <p:nvSpPr>
          <p:cNvPr id="21" name="Obdélník 20"/>
          <p:cNvSpPr/>
          <p:nvPr/>
        </p:nvSpPr>
        <p:spPr>
          <a:xfrm>
            <a:off x="5292080" y="4221088"/>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 presetClass="exit" presetSubtype="16" fill="hold" grpId="0" nodeType="afterEffect">
                                  <p:stCondLst>
                                    <p:cond delay="0"/>
                                  </p:stCondLst>
                                  <p:childTnLst>
                                    <p:animEffect transition="out" filter="box(in)">
                                      <p:cBhvr>
                                        <p:cTn id="29" dur="3000"/>
                                        <p:tgtEl>
                                          <p:spTgt spid="21"/>
                                        </p:tgtEl>
                                      </p:cBhvr>
                                    </p:animEffect>
                                    <p:set>
                                      <p:cBhvr>
                                        <p:cTn id="30" dur="1" fill="hold">
                                          <p:stCondLst>
                                            <p:cond delay="2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35150" y="2636912"/>
            <a:ext cx="5329238" cy="1574726"/>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sngStrike" kern="1200" cap="none" spc="0" normalizeH="0" noProof="0" dirty="0" smtClean="0">
                <a:ln>
                  <a:noFill/>
                </a:ln>
                <a:solidFill>
                  <a:schemeClr val="tx1"/>
                </a:solidFill>
                <a:effectLst/>
                <a:uLnTx/>
                <a:uFillTx/>
                <a:latin typeface="+mj-lt"/>
                <a:ea typeface="+mj-ea"/>
                <a:cs typeface="+mj-cs"/>
              </a:rPr>
              <a:t>Questions?</a:t>
            </a:r>
            <a:endParaRPr kumimoji="0" lang="cs-CZ" sz="3600" b="1" i="0" u="none" strike="sngStrike" kern="1200" cap="none" spc="0" normalizeH="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cs-CZ" sz="3600" b="1" strike="sngStrike"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600" b="1" i="0" u="none" kern="1200" cap="none" spc="0" normalizeH="0" noProof="0" dirty="0" err="1" smtClean="0">
                <a:ln>
                  <a:noFill/>
                </a:ln>
                <a:solidFill>
                  <a:schemeClr val="accent2"/>
                </a:solidFill>
                <a:effectLst/>
                <a:uLnTx/>
                <a:uFillTx/>
                <a:latin typeface="+mj-lt"/>
                <a:ea typeface="+mj-ea"/>
                <a:cs typeface="+mj-cs"/>
              </a:rPr>
              <a:t>Coffee</a:t>
            </a:r>
            <a:r>
              <a:rPr kumimoji="0" lang="cs-CZ" sz="3600" b="1" i="0" u="none" kern="1200" cap="none" spc="0" normalizeH="0" noProof="0" dirty="0" smtClean="0">
                <a:ln>
                  <a:noFill/>
                </a:ln>
                <a:solidFill>
                  <a:schemeClr val="accent2"/>
                </a:solidFill>
                <a:effectLst/>
                <a:uLnTx/>
                <a:uFillTx/>
                <a:latin typeface="+mj-lt"/>
                <a:ea typeface="+mj-ea"/>
                <a:cs typeface="+mj-cs"/>
              </a:rPr>
              <a:t> </a:t>
            </a:r>
            <a:r>
              <a:rPr kumimoji="0" lang="cs-CZ" sz="3600" b="1" i="0" u="none" kern="1200" cap="none" spc="0" normalizeH="0" noProof="0" dirty="0" err="1" smtClean="0">
                <a:ln>
                  <a:noFill/>
                </a:ln>
                <a:solidFill>
                  <a:schemeClr val="accent2"/>
                </a:solidFill>
                <a:effectLst/>
                <a:uLnTx/>
                <a:uFillTx/>
                <a:latin typeface="+mj-lt"/>
                <a:ea typeface="+mj-ea"/>
                <a:cs typeface="+mj-cs"/>
              </a:rPr>
              <a:t>break</a:t>
            </a:r>
            <a:r>
              <a:rPr kumimoji="0" lang="cs-CZ" sz="3600" b="1" i="0" u="none" kern="1200" cap="none" spc="0" normalizeH="0" noProof="0" dirty="0" smtClean="0">
                <a:ln>
                  <a:noFill/>
                </a:ln>
                <a:solidFill>
                  <a:schemeClr val="accent2"/>
                </a:solidFill>
                <a:effectLst/>
                <a:uLnTx/>
                <a:uFillTx/>
                <a:latin typeface="+mj-lt"/>
                <a:ea typeface="+mj-ea"/>
                <a:cs typeface="+mj-cs"/>
              </a:rPr>
              <a:t> …</a:t>
            </a:r>
            <a:endParaRPr kumimoji="0" lang="en-US" sz="3600" b="1" i="0" u="none" kern="1200" cap="none" spc="0" normalizeH="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FIS Popular Races</a:t>
            </a:r>
            <a:endParaRPr lang="sl-SI" dirty="0"/>
          </a:p>
        </p:txBody>
      </p:sp>
      <p:sp>
        <p:nvSpPr>
          <p:cNvPr id="3" name="Podnaslov 2"/>
          <p:cNvSpPr>
            <a:spLocks noGrp="1"/>
          </p:cNvSpPr>
          <p:nvPr>
            <p:ph type="subTitle" idx="1"/>
          </p:nvPr>
        </p:nvSpPr>
        <p:spPr/>
        <p:txBody>
          <a:bodyPr/>
          <a:lstStyle/>
          <a:p>
            <a:r>
              <a:rPr lang="sl-SI" dirty="0" smtClean="0"/>
              <a:t>Jakub Vodrazka (CZE)</a:t>
            </a:r>
            <a:endParaRPr lang="sl-SI"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39341"/>
            <a:ext cx="533893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cs-CZ" sz="2000" b="0" i="0" u="none" strike="noStrike" kern="1200" cap="none" spc="0" normalizeH="0" baseline="0" noProof="0" dirty="0" smtClean="0">
                <a:ln>
                  <a:noFill/>
                </a:ln>
                <a:solidFill>
                  <a:schemeClr val="tx1"/>
                </a:solidFill>
                <a:effectLst/>
                <a:uLnTx/>
                <a:uFillTx/>
                <a:latin typeface="Arial" charset="0"/>
                <a:ea typeface="+mn-ea"/>
                <a:cs typeface="+mn-cs"/>
              </a:rPr>
              <a:t>Agenda</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cs-CZ" sz="2000" b="0" i="0" u="none" strike="noStrike" kern="120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rPr>
              <a:t>Definition of Popular Racing</a:t>
            </a:r>
            <a:endParaRPr kumimoji="0" lang="en-US"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rPr>
              <a:t>The Role of the Popular TD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rPr>
              <a:t>FIS Guide for TDs and </a:t>
            </a:r>
            <a:r>
              <a:rPr kumimoji="0" lang="en-US" sz="2000" b="0" i="0" u="none" strike="noStrike" kern="1200" cap="none" spc="0" normalizeH="0" baseline="0" noProof="0" dirty="0" err="1" smtClean="0">
                <a:ln>
                  <a:noFill/>
                </a:ln>
                <a:solidFill>
                  <a:schemeClr val="bg1">
                    <a:lumMod val="50000"/>
                  </a:schemeClr>
                </a:solidFill>
                <a:effectLst/>
                <a:uLnTx/>
                <a:uFillTx/>
                <a:latin typeface="Arial" charset="0"/>
                <a:ea typeface="+mn-ea"/>
                <a:cs typeface="+mn-cs"/>
              </a:rPr>
              <a:t>Organisers</a:t>
            </a:r>
            <a:r>
              <a:rPr kumimoji="0" lang="en-US"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rPr>
              <a:t> of Popular Long Distance Races </a:t>
            </a:r>
            <a:br>
              <a:rPr kumimoji="0" lang="en-US"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rPr>
            </a:br>
            <a:r>
              <a:rPr kumimoji="0" lang="en-US"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rPr>
              <a:t>(general info)</a:t>
            </a:r>
            <a:endParaRPr kumimoji="0" lang="en-US" sz="32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rPr>
              <a:t>The Start </a:t>
            </a:r>
            <a:endParaRPr kumimoji="0" lang="cs-CZ"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rPr>
              <a:t>The Course</a:t>
            </a: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rPr>
              <a:t>The Finish Area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Arial" charset="0"/>
                <a:ea typeface="+mn-ea"/>
                <a:cs typeface="+mn-cs"/>
              </a:rPr>
              <a:t>Medical, Evacuation and Communications </a:t>
            </a:r>
          </a:p>
        </p:txBody>
      </p:sp>
      <p:pic>
        <p:nvPicPr>
          <p:cNvPr id="3" name="Picture 1" descr="C:\Documents and Settings\gkadykov\Мои документы\rl\2010 RL\2010 Ежегодник\2010 16_Деминский\16_Деминский  ИТОГ\_ЛМ-T2U1669.jpg"/>
          <p:cNvPicPr>
            <a:picLocks noChangeAspect="1" noChangeArrowheads="1"/>
          </p:cNvPicPr>
          <p:nvPr/>
        </p:nvPicPr>
        <p:blipFill>
          <a:blip r:embed="rId2" cstate="print"/>
          <a:srcRect/>
          <a:stretch>
            <a:fillRect/>
          </a:stretch>
        </p:blipFill>
        <p:spPr bwMode="auto">
          <a:xfrm>
            <a:off x="5724128" y="1772816"/>
            <a:ext cx="2880320" cy="398963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1520" y="1600200"/>
            <a:ext cx="8568952" cy="2836911"/>
          </a:xfrm>
          <a:prstGeom prst="rect">
            <a:avLst/>
          </a:prstGeom>
        </p:spPr>
        <p:txBody>
          <a:bodyPr vert="horz" lIns="91440" tIns="45720" rIns="91440" bIns="45720" rtlCol="0">
            <a:normAutofit/>
          </a:bodyPr>
          <a:lstStyle/>
          <a:p>
            <a:pPr lvl="0">
              <a:spcBef>
                <a:spcPct val="20000"/>
              </a:spcBef>
              <a:defRPr/>
            </a:pPr>
            <a:r>
              <a:rPr lang="en-GB" sz="2000" dirty="0" smtClean="0">
                <a:latin typeface="Arial" charset="0"/>
              </a:rPr>
              <a:t>Definition of Popular Racing</a:t>
            </a:r>
            <a:endParaRPr lang="cs-CZ" sz="2000" dirty="0" smtClean="0">
              <a:latin typeface="Arial" charset="0"/>
            </a:endParaRPr>
          </a:p>
          <a:p>
            <a:pPr lvl="0">
              <a:spcBef>
                <a:spcPct val="20000"/>
              </a:spcBef>
              <a:defRPr/>
            </a:pPr>
            <a:endParaRPr kumimoji="0" lang="cs-CZ" sz="1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9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GB" sz="1900" b="0" i="0" u="none" strike="noStrike" kern="1200" cap="none" spc="0" normalizeH="0" baseline="0" noProof="0" dirty="0" smtClean="0">
                <a:ln>
                  <a:noFill/>
                </a:ln>
                <a:solidFill>
                  <a:schemeClr val="tx1">
                    <a:tint val="75000"/>
                  </a:schemeClr>
                </a:solidFill>
                <a:effectLst/>
                <a:uLnTx/>
                <a:uFillTx/>
                <a:latin typeface="+mn-lt"/>
                <a:ea typeface="+mn-ea"/>
                <a:cs typeface="+mn-cs"/>
              </a:rPr>
              <a:t>Popular Cross-Country competitions are competitions open to all cross-country competitors, licensed or non-licensed</a:t>
            </a:r>
            <a:r>
              <a:rPr kumimoji="0" lang="cs-CZ" sz="19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1" fontAlgn="auto" latinLnBrk="0" hangingPunct="1">
              <a:lnSpc>
                <a:spcPct val="100000"/>
              </a:lnSpc>
              <a:spcBef>
                <a:spcPct val="20000"/>
              </a:spcBef>
              <a:spcAft>
                <a:spcPts val="0"/>
              </a:spcAft>
              <a:buClrTx/>
              <a:buSzTx/>
              <a:tabLst/>
              <a:defRPr/>
            </a:pPr>
            <a:endParaRPr kumimoji="0" lang="cs-CZ" sz="1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9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GB" sz="1900" b="0" i="0" u="none" strike="noStrike" kern="1200" cap="none" spc="0" normalizeH="0" baseline="0" noProof="0" dirty="0" smtClean="0">
                <a:ln>
                  <a:noFill/>
                </a:ln>
                <a:solidFill>
                  <a:schemeClr val="tx1">
                    <a:tint val="75000"/>
                  </a:schemeClr>
                </a:solidFill>
                <a:effectLst/>
                <a:uLnTx/>
                <a:uFillTx/>
                <a:latin typeface="+mn-lt"/>
                <a:ea typeface="+mn-ea"/>
                <a:cs typeface="+mn-cs"/>
              </a:rPr>
              <a:t>There is no limitation on the competition distance or format of popular cross-country competitions and the main race may be supported by a series of shorter races to create a varied programme with opportunities for skiers of all ages and standards and of both genders to compete. </a:t>
            </a:r>
            <a:endParaRPr kumimoji="0" lang="cs-CZ" sz="19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3" name="Picture 2" descr="C:\Documents and Settings\gkadykov\Мои документы\rl\Logo\Worldloppet\Logo Worldloppet 2008.eps"/>
          <p:cNvPicPr>
            <a:picLocks noChangeAspect="1" noChangeArrowheads="1"/>
          </p:cNvPicPr>
          <p:nvPr/>
        </p:nvPicPr>
        <p:blipFill>
          <a:blip r:embed="rId2" cstate="print"/>
          <a:srcRect/>
          <a:stretch>
            <a:fillRect/>
          </a:stretch>
        </p:blipFill>
        <p:spPr bwMode="auto">
          <a:xfrm>
            <a:off x="6175687" y="4869160"/>
            <a:ext cx="1060609" cy="1166368"/>
          </a:xfrm>
          <a:prstGeom prst="rect">
            <a:avLst/>
          </a:prstGeom>
          <a:noFill/>
        </p:spPr>
      </p:pic>
      <p:pic>
        <p:nvPicPr>
          <p:cNvPr id="4" name="Picture 2"/>
          <p:cNvPicPr>
            <a:picLocks noChangeAspect="1" noChangeArrowheads="1"/>
          </p:cNvPicPr>
          <p:nvPr/>
        </p:nvPicPr>
        <p:blipFill>
          <a:blip r:embed="rId3" cstate="print"/>
          <a:srcRect/>
          <a:stretch>
            <a:fillRect/>
          </a:stretch>
        </p:blipFill>
        <p:spPr bwMode="auto">
          <a:xfrm>
            <a:off x="7477193" y="5003267"/>
            <a:ext cx="1302856" cy="1005856"/>
          </a:xfrm>
          <a:prstGeom prst="rect">
            <a:avLst/>
          </a:prstGeom>
          <a:noFill/>
          <a:ln w="9525">
            <a:noFill/>
            <a:miter lim="800000"/>
            <a:headEnd/>
            <a:tailEnd/>
          </a:ln>
        </p:spPr>
      </p:pic>
      <p:sp>
        <p:nvSpPr>
          <p:cNvPr id="5" name="Rectangle 3"/>
          <p:cNvSpPr txBox="1">
            <a:spLocks noChangeArrowheads="1"/>
          </p:cNvSpPr>
          <p:nvPr/>
        </p:nvSpPr>
        <p:spPr>
          <a:xfrm>
            <a:off x="251520" y="4293096"/>
            <a:ext cx="5832648" cy="1872208"/>
          </a:xfrm>
          <a:prstGeom prst="rect">
            <a:avLst/>
          </a:prstGeom>
        </p:spPr>
        <p:txBody>
          <a:bodyPr vert="horz" lIns="91440" tIns="45720" rIns="91440" bIns="45720" rtlCol="0">
            <a:normAutofit fontScale="925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The main races in the programme should be in mass start format and of a minimum distance of 40 km for men and 30 km for ladies; supporting races may be of such distance and format as the organisers of the competition may decide to meet local demand and to attract as many skiers as possible into the competitions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57200" y="1600200"/>
            <a:ext cx="7924800" cy="4543425"/>
          </a:xfrm>
          <a:prstGeom prst="rect">
            <a:avLst/>
          </a:prstGeom>
        </p:spPr>
        <p:txBody>
          <a:bodyPr vert="horz" lIns="91440" tIns="45720" rIns="91440" bIns="45720" rtlCol="0">
            <a:normAutofit/>
          </a:bodyPr>
          <a:lstStyle/>
          <a:p>
            <a:pPr lvl="0">
              <a:spcBef>
                <a:spcPct val="20000"/>
              </a:spcBef>
              <a:defRPr/>
            </a:pPr>
            <a:r>
              <a:rPr lang="en-US" sz="2000" dirty="0" smtClean="0">
                <a:latin typeface="Arial" charset="0"/>
              </a:rPr>
              <a:t>The Role of Popular TD</a:t>
            </a:r>
            <a:endParaRPr lang="cs-CZ" sz="2000" dirty="0" smtClean="0">
              <a:latin typeface="Arial" charset="0"/>
            </a:endParaRPr>
          </a:p>
          <a:p>
            <a:pPr lvl="0">
              <a:spcBef>
                <a:spcPct val="20000"/>
              </a:spcBef>
              <a:defRPr/>
            </a:pPr>
            <a:endParaRPr kumimoji="0" lang="ru-RU"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The Popular TD must already be experienced in ‘normal’ races and have a knowledge of ICR</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endParaRPr kumimoji="0" lang="ru-RU"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But the TD in a popular race has a largely different role from the TD in a WC or COC race.  </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The primary responsibility of the TD is the safety of the competitors</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ru-RU"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ru-RU" sz="14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defTabSz="914400" rtl="0" eaLnBrk="1" fontAlgn="auto" latinLnBrk="0" hangingPunct="1">
              <a:lnSpc>
                <a:spcPct val="80000"/>
              </a:lnSpc>
              <a:spcBef>
                <a:spcPct val="20000"/>
              </a:spcBef>
              <a:spcAft>
                <a:spcPts val="0"/>
              </a:spcAft>
              <a:buClrTx/>
              <a:buSzTx/>
              <a:buFontTx/>
              <a:buNone/>
              <a:tabLst/>
              <a:defRPr/>
            </a:pPr>
            <a:endParaRPr kumimoji="0" lang="ru-RU"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493095"/>
          </a:xfrm>
          <a:prstGeom prst="rect">
            <a:avLst/>
          </a:prstGeom>
        </p:spPr>
        <p:txBody>
          <a:bodyPr vert="horz" lIns="91440" tIns="45720" rIns="91440" bIns="45720" rtlCol="0">
            <a:normAutofit/>
          </a:bodyPr>
          <a:lstStyle/>
          <a:p>
            <a:pPr lvl="0"/>
            <a:r>
              <a:rPr lang="en-US" sz="2000" dirty="0" smtClean="0">
                <a:latin typeface="Arial" charset="0"/>
              </a:rPr>
              <a:t>The Role of Popular TD</a:t>
            </a:r>
            <a:endParaRPr lang="cs-CZ" sz="2000" dirty="0" smtClean="0">
              <a:latin typeface="Arial" charset="0"/>
            </a:endParaRPr>
          </a:p>
          <a:p>
            <a:pPr>
              <a:buFontTx/>
              <a:buNone/>
            </a:pPr>
            <a:endParaRPr lang="cs-CZ" sz="2000" dirty="0" smtClean="0"/>
          </a:p>
          <a:p>
            <a:pPr>
              <a:buFontTx/>
              <a:buNone/>
            </a:pPr>
            <a:r>
              <a:rPr lang="en-US" sz="2000" dirty="0" smtClean="0">
                <a:solidFill>
                  <a:schemeClr val="bg1">
                    <a:lumMod val="50000"/>
                  </a:schemeClr>
                </a:solidFill>
              </a:rPr>
              <a:t>in addition to his normal duties the TD must concentrate on</a:t>
            </a:r>
            <a:r>
              <a:rPr lang="cs-CZ" sz="2000" dirty="0" smtClean="0">
                <a:solidFill>
                  <a:schemeClr val="bg1">
                    <a:lumMod val="50000"/>
                  </a:schemeClr>
                </a:solidFill>
              </a:rPr>
              <a:t>:</a:t>
            </a:r>
          </a:p>
          <a:p>
            <a:pPr>
              <a:buFontTx/>
              <a:buNone/>
            </a:pPr>
            <a:endParaRPr lang="en-US" sz="2000" dirty="0" smtClean="0">
              <a:solidFill>
                <a:schemeClr val="bg1">
                  <a:lumMod val="50000"/>
                </a:schemeClr>
              </a:solidFill>
            </a:endParaRPr>
          </a:p>
          <a:p>
            <a:pPr>
              <a:buFont typeface="Arial" pitchFamily="34" charset="0"/>
              <a:buChar char="•"/>
            </a:pPr>
            <a:r>
              <a:rPr lang="cs-CZ" sz="2000" dirty="0" smtClean="0">
                <a:solidFill>
                  <a:schemeClr val="bg1">
                    <a:lumMod val="50000"/>
                  </a:schemeClr>
                </a:solidFill>
              </a:rPr>
              <a:t> </a:t>
            </a:r>
            <a:r>
              <a:rPr lang="en-US" sz="2000" dirty="0" smtClean="0">
                <a:solidFill>
                  <a:schemeClr val="bg1">
                    <a:lumMod val="50000"/>
                  </a:schemeClr>
                </a:solidFill>
              </a:rPr>
              <a:t>course inspection and eliminating danger spots</a:t>
            </a:r>
            <a:endParaRPr lang="cs-CZ" sz="2000" dirty="0" smtClean="0">
              <a:solidFill>
                <a:schemeClr val="bg1">
                  <a:lumMod val="50000"/>
                </a:schemeClr>
              </a:solidFill>
            </a:endParaRPr>
          </a:p>
          <a:p>
            <a:pPr>
              <a:buFont typeface="Arial" pitchFamily="34" charset="0"/>
              <a:buChar char="•"/>
            </a:pPr>
            <a:r>
              <a:rPr lang="cs-CZ" sz="2000" dirty="0" smtClean="0">
                <a:solidFill>
                  <a:schemeClr val="bg1">
                    <a:lumMod val="50000"/>
                  </a:schemeClr>
                </a:solidFill>
              </a:rPr>
              <a:t> </a:t>
            </a:r>
            <a:r>
              <a:rPr lang="en-US" sz="2000" dirty="0" smtClean="0">
                <a:solidFill>
                  <a:schemeClr val="bg1">
                    <a:lumMod val="50000"/>
                  </a:schemeClr>
                </a:solidFill>
              </a:rPr>
              <a:t>checking the medical and  safety aspects, liaison with the medical staff, communications and evacuation</a:t>
            </a:r>
            <a:endParaRPr lang="cs-CZ" sz="2000" dirty="0" smtClean="0">
              <a:solidFill>
                <a:schemeClr val="bg1">
                  <a:lumMod val="50000"/>
                </a:schemeClr>
              </a:solidFill>
            </a:endParaRPr>
          </a:p>
          <a:p>
            <a:pPr>
              <a:buFont typeface="Arial" pitchFamily="34" charset="0"/>
              <a:buChar char="•"/>
            </a:pPr>
            <a:r>
              <a:rPr lang="cs-CZ" sz="2000" dirty="0" smtClean="0">
                <a:solidFill>
                  <a:schemeClr val="bg1">
                    <a:lumMod val="50000"/>
                  </a:schemeClr>
                </a:solidFill>
              </a:rPr>
              <a:t> </a:t>
            </a:r>
            <a:r>
              <a:rPr lang="en-US" sz="2000" dirty="0" smtClean="0">
                <a:solidFill>
                  <a:schemeClr val="bg1">
                    <a:lumMod val="50000"/>
                  </a:schemeClr>
                </a:solidFill>
              </a:rPr>
              <a:t>checking arrangements for feeding stations</a:t>
            </a:r>
            <a:endParaRPr lang="cs-CZ" sz="2000" dirty="0" smtClean="0">
              <a:solidFill>
                <a:schemeClr val="bg1">
                  <a:lumMod val="50000"/>
                </a:schemeClr>
              </a:solidFill>
            </a:endParaRPr>
          </a:p>
          <a:p>
            <a:pPr>
              <a:buFont typeface="Arial" pitchFamily="34" charset="0"/>
              <a:buChar char="•"/>
            </a:pPr>
            <a:r>
              <a:rPr lang="cs-CZ" sz="2000" dirty="0" smtClean="0">
                <a:solidFill>
                  <a:schemeClr val="bg1">
                    <a:lumMod val="50000"/>
                  </a:schemeClr>
                </a:solidFill>
              </a:rPr>
              <a:t> </a:t>
            </a:r>
            <a:r>
              <a:rPr lang="en-US" sz="2000" dirty="0" smtClean="0">
                <a:solidFill>
                  <a:schemeClr val="bg1">
                    <a:lumMod val="50000"/>
                  </a:schemeClr>
                </a:solidFill>
              </a:rPr>
              <a:t>checking course controls including time limits </a:t>
            </a:r>
            <a:endParaRPr lang="cs-CZ" sz="2000" dirty="0" smtClean="0">
              <a:solidFill>
                <a:schemeClr val="bg1">
                  <a:lumMod val="50000"/>
                </a:schemeClr>
              </a:solidFill>
            </a:endParaRPr>
          </a:p>
          <a:p>
            <a:pPr>
              <a:buFont typeface="Arial" pitchFamily="34" charset="0"/>
              <a:buChar char="•"/>
            </a:pPr>
            <a:r>
              <a:rPr lang="cs-CZ" sz="2000" dirty="0" smtClean="0">
                <a:solidFill>
                  <a:schemeClr val="bg1">
                    <a:lumMod val="50000"/>
                  </a:schemeClr>
                </a:solidFill>
              </a:rPr>
              <a:t> </a:t>
            </a:r>
            <a:r>
              <a:rPr lang="en-US" sz="2000" dirty="0" smtClean="0">
                <a:solidFill>
                  <a:schemeClr val="bg1">
                    <a:lumMod val="50000"/>
                  </a:schemeClr>
                </a:solidFill>
              </a:rPr>
              <a:t>checking availability of toilets at start</a:t>
            </a:r>
            <a:endParaRPr lang="cs-CZ" sz="2000" dirty="0" smtClean="0">
              <a:solidFill>
                <a:schemeClr val="bg1">
                  <a:lumMod val="50000"/>
                </a:schemeClr>
              </a:solidFill>
            </a:endParaRPr>
          </a:p>
          <a:p>
            <a:pPr>
              <a:buFont typeface="Arial" pitchFamily="34" charset="0"/>
              <a:buChar char="•"/>
            </a:pPr>
            <a:r>
              <a:rPr lang="cs-CZ" sz="2000" dirty="0" smtClean="0">
                <a:solidFill>
                  <a:schemeClr val="bg1">
                    <a:lumMod val="50000"/>
                  </a:schemeClr>
                </a:solidFill>
              </a:rPr>
              <a:t> </a:t>
            </a:r>
            <a:r>
              <a:rPr lang="en-US" sz="2000" dirty="0" smtClean="0">
                <a:solidFill>
                  <a:schemeClr val="bg1">
                    <a:lumMod val="50000"/>
                  </a:schemeClr>
                </a:solidFill>
              </a:rPr>
              <a:t>checking baggage and skis collection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57200" y="1600200"/>
            <a:ext cx="7772400" cy="4543425"/>
          </a:xfrm>
          <a:prstGeom prst="rect">
            <a:avLst/>
          </a:prstGeom>
        </p:spPr>
        <p:txBody>
          <a:bodyPr vert="horz" lIns="91440" tIns="45720" rIns="91440" bIns="45720" rtlCol="0">
            <a:normAutofit/>
          </a:bodyPr>
          <a:lstStyle/>
          <a:p>
            <a:pPr>
              <a:spcBef>
                <a:spcPct val="20000"/>
              </a:spcBef>
              <a:defRPr/>
            </a:pPr>
            <a:r>
              <a:rPr lang="en-US" sz="2000" dirty="0" smtClean="0">
                <a:latin typeface="Arial" charset="0"/>
              </a:rPr>
              <a:t>The Role of Popular TD</a:t>
            </a:r>
            <a:endParaRPr lang="cs-CZ" sz="2000" dirty="0" smtClean="0">
              <a:latin typeface="Arial" charset="0"/>
            </a:endParaRP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ru-RU"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It is also important to emphasize that in many cases the final layout of the start and finish areas will only be put in place the evening before the race and it is difficult in those circumstances to make immediate changes. </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The TD must then put forward proposals for the future. </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GB"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smtClean="0">
                <a:ln>
                  <a:noFill/>
                </a:ln>
                <a:solidFill>
                  <a:schemeClr val="bg1">
                    <a:lumMod val="50000"/>
                  </a:schemeClr>
                </a:solidFill>
                <a:effectLst/>
                <a:uLnTx/>
                <a:uFillTx/>
                <a:latin typeface="+mn-lt"/>
                <a:ea typeface="+mn-ea"/>
                <a:cs typeface="+mn-cs"/>
              </a:rPr>
              <a:t>The specific Guidelines for popular cross-country races are contained in ICR Section G (380 – 389)</a:t>
            </a: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a:t>
            </a:r>
            <a:endParaRPr kumimoji="0" lang="ru-RU"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457200" y="1600200"/>
            <a:ext cx="7848600" cy="46148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r>
              <a:rPr lang="en-US" sz="2000" dirty="0" smtClean="0">
                <a:latin typeface="Arial" charset="0"/>
              </a:rPr>
              <a:t>FIS Guide for TDs and </a:t>
            </a:r>
            <a:r>
              <a:rPr lang="en-US" sz="2000" dirty="0" err="1" smtClean="0">
                <a:latin typeface="Arial" charset="0"/>
              </a:rPr>
              <a:t>Organisers</a:t>
            </a:r>
            <a:r>
              <a:rPr lang="en-US" sz="2000" dirty="0" smtClean="0">
                <a:latin typeface="Arial" charset="0"/>
              </a:rPr>
              <a:t> of Popular Long Distance Races</a:t>
            </a:r>
            <a:endParaRPr lang="cs-CZ" sz="2000" dirty="0" smtClean="0">
              <a:latin typeface="Arial" charset="0"/>
            </a:endParaRPr>
          </a:p>
          <a:p>
            <a:endParaRPr lang="cs-CZ" sz="2000" dirty="0" smtClean="0"/>
          </a:p>
          <a:p>
            <a:r>
              <a:rPr lang="cs-CZ" sz="2000" dirty="0" smtClean="0">
                <a:solidFill>
                  <a:schemeClr val="bg1">
                    <a:lumMod val="50000"/>
                  </a:schemeClr>
                </a:solidFill>
              </a:rPr>
              <a:t>d</a:t>
            </a:r>
            <a:r>
              <a:rPr lang="en-US" sz="2000" dirty="0" err="1" smtClean="0">
                <a:solidFill>
                  <a:schemeClr val="bg1">
                    <a:lumMod val="50000"/>
                  </a:schemeClr>
                </a:solidFill>
              </a:rPr>
              <a:t>oes</a:t>
            </a:r>
            <a:r>
              <a:rPr lang="en-US" sz="2000" dirty="0" smtClean="0">
                <a:solidFill>
                  <a:schemeClr val="bg1">
                    <a:lumMod val="50000"/>
                  </a:schemeClr>
                </a:solidFill>
              </a:rPr>
              <a:t> not have the force of ICR, but fleshes out the rules.</a:t>
            </a:r>
          </a:p>
          <a:p>
            <a:endParaRPr lang="en-US" sz="2000" dirty="0" smtClean="0">
              <a:solidFill>
                <a:schemeClr val="bg1">
                  <a:lumMod val="50000"/>
                </a:schemeClr>
              </a:solidFill>
            </a:endParaRPr>
          </a:p>
          <a:p>
            <a:r>
              <a:rPr lang="en-US" sz="2000" dirty="0" smtClean="0">
                <a:solidFill>
                  <a:schemeClr val="bg1">
                    <a:lumMod val="50000"/>
                  </a:schemeClr>
                </a:solidFill>
              </a:rPr>
              <a:t>Suggestions for amendment/addition/improvement.</a:t>
            </a:r>
            <a:endParaRPr kumimoji="0" lang="ru-RU"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
        <p:nvSpPr>
          <p:cNvPr id="3" name="Nadpis 1"/>
          <p:cNvSpPr>
            <a:spLocks noGrp="1"/>
          </p:cNvSpPr>
          <p:nvPr>
            <p:ph type="ctrTitle"/>
          </p:nvPr>
        </p:nvSpPr>
        <p:spPr>
          <a:xfrm>
            <a:off x="685800" y="3255119"/>
            <a:ext cx="7772400" cy="1470025"/>
          </a:xfrm>
        </p:spPr>
        <p:txBody>
          <a:bodyPr/>
          <a:lstStyle/>
          <a:p>
            <a:r>
              <a:rPr lang="cs-CZ" dirty="0" smtClean="0">
                <a:hlinkClick r:id="rId2"/>
              </a:rPr>
              <a:t>http://www.fis-ski.</a:t>
            </a:r>
            <a:r>
              <a:rPr lang="cs-CZ" dirty="0" err="1" smtClean="0">
                <a:hlinkClick r:id="rId2"/>
              </a:rPr>
              <a:t>com</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457200" y="1600200"/>
            <a:ext cx="7848600" cy="4614863"/>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smtClean="0">
                <a:ln>
                  <a:noFill/>
                </a:ln>
                <a:effectLst/>
                <a:uLnTx/>
                <a:uFillTx/>
                <a:latin typeface="+mn-lt"/>
                <a:ea typeface="+mn-ea"/>
                <a:cs typeface="+mn-cs"/>
              </a:rPr>
              <a:t>Start</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cs-CZ" sz="2000" dirty="0" smtClean="0">
                <a:solidFill>
                  <a:schemeClr val="tx1">
                    <a:tint val="75000"/>
                  </a:schemeClr>
                </a:solidFill>
              </a:rPr>
              <a:t> </a:t>
            </a:r>
            <a:r>
              <a:rPr kumimoji="0" lang="en-US" sz="2000" b="0" i="0" u="none" strike="noStrike" kern="1200" cap="none" spc="0" normalizeH="0" baseline="0" noProof="0" dirty="0" smtClean="0">
                <a:ln>
                  <a:noFill/>
                </a:ln>
                <a:effectLst/>
                <a:uLnTx/>
                <a:uFillTx/>
                <a:latin typeface="+mn-lt"/>
                <a:ea typeface="+mn-ea"/>
                <a:cs typeface="+mn-cs"/>
              </a:rPr>
              <a:t>Suitability for coping with projected number of starters</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Sufficient number of tracks (Classical)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Bottlenecks after the start and ways of combating them </a:t>
            </a:r>
            <a:endParaRPr kumimoji="0" lang="cs-CZ" sz="2000" b="0" i="0" u="none" strike="noStrike" kern="1200" cap="none" spc="0" normalizeH="0" baseline="0" noProof="0" dirty="0" smtClean="0">
              <a:ln>
                <a:noFill/>
              </a:ln>
              <a:effectLst/>
              <a:uLnTx/>
              <a:uFillTx/>
              <a:latin typeface="+mn-lt"/>
              <a:ea typeface="+mn-ea"/>
              <a:cs typeface="+mn-cs"/>
            </a:endParaRPr>
          </a:p>
          <a:p>
            <a:pPr lvl="1">
              <a:spcBef>
                <a:spcPct val="20000"/>
              </a:spcBef>
              <a:buFont typeface="Arial" pitchFamily="34" charset="0"/>
              <a:buChar char="•"/>
              <a:defRPr/>
            </a:pPr>
            <a:r>
              <a:rPr kumimoji="0" lang="cs-CZ"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different types of start </a:t>
            </a:r>
            <a:endParaRPr kumimoji="0" lang="cs-CZ" sz="2000" b="0" i="0" u="none" strike="noStrike" kern="1200" cap="none" spc="0" normalizeH="0" baseline="0" noProof="0" dirty="0" smtClean="0">
              <a:ln>
                <a:noFill/>
              </a:ln>
              <a:effectLst/>
              <a:uLnTx/>
              <a:uFillTx/>
              <a:latin typeface="+mn-lt"/>
              <a:ea typeface="+mn-ea"/>
              <a:cs typeface="+mn-cs"/>
            </a:endParaRPr>
          </a:p>
          <a:p>
            <a:pPr lvl="1">
              <a:spcBef>
                <a:spcPct val="20000"/>
              </a:spcBef>
              <a:buFont typeface="Arial" pitchFamily="34" charset="0"/>
              <a:buChar char="•"/>
              <a:defRPr/>
            </a:pPr>
            <a:r>
              <a:rPr kumimoji="0" lang="cs-CZ"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Mass</a:t>
            </a:r>
            <a:endParaRPr kumimoji="0" lang="cs-CZ" sz="2000" b="0" i="0" u="none" strike="noStrike" kern="1200" cap="none" spc="0" normalizeH="0" baseline="0" noProof="0" dirty="0" smtClean="0">
              <a:ln>
                <a:noFill/>
              </a:ln>
              <a:effectLst/>
              <a:uLnTx/>
              <a:uFillTx/>
              <a:latin typeface="+mn-lt"/>
              <a:ea typeface="+mn-ea"/>
              <a:cs typeface="+mn-cs"/>
            </a:endParaRPr>
          </a:p>
          <a:p>
            <a:pPr lvl="1">
              <a:spcBef>
                <a:spcPct val="20000"/>
              </a:spcBef>
              <a:buFont typeface="Arial" pitchFamily="34" charset="0"/>
              <a:buChar char="•"/>
              <a:defRPr/>
            </a:pPr>
            <a:r>
              <a:rPr kumimoji="0" lang="cs-CZ"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Wave</a:t>
            </a:r>
            <a:endParaRPr kumimoji="0" lang="cs-CZ" sz="2000" b="0" i="0" u="none" strike="noStrike" kern="1200" cap="none" spc="0" normalizeH="0" baseline="0" noProof="0" dirty="0" smtClean="0">
              <a:ln>
                <a:noFill/>
              </a:ln>
              <a:effectLst/>
              <a:uLnTx/>
              <a:uFillTx/>
              <a:latin typeface="+mn-lt"/>
              <a:ea typeface="+mn-ea"/>
              <a:cs typeface="+mn-cs"/>
            </a:endParaRPr>
          </a:p>
          <a:p>
            <a:pPr lvl="1">
              <a:spcBef>
                <a:spcPct val="20000"/>
              </a:spcBef>
              <a:buFont typeface="Arial" pitchFamily="34" charset="0"/>
              <a:buChar char="•"/>
              <a:defRPr/>
            </a:pPr>
            <a:r>
              <a:rPr kumimoji="0" lang="cs-CZ"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a:t>
            </a:r>
            <a:r>
              <a:rPr lang="cs-CZ" sz="2000" noProof="0" dirty="0" smtClean="0"/>
              <a:t>L</a:t>
            </a:r>
            <a:r>
              <a:rPr kumimoji="0" lang="en-US" sz="2000" b="0" i="0" u="none" strike="noStrike" kern="1200" cap="none" spc="0" normalizeH="0" baseline="0" noProof="0" dirty="0" smtClean="0">
                <a:ln>
                  <a:noFill/>
                </a:ln>
                <a:effectLst/>
                <a:uLnTx/>
                <a:uFillTx/>
                <a:latin typeface="+mn-lt"/>
                <a:ea typeface="+mn-ea"/>
                <a:cs typeface="+mn-cs"/>
              </a:rPr>
              <a:t>e Mans’</a:t>
            </a:r>
          </a:p>
          <a:p>
            <a:pPr marL="0" marR="0" lvl="0" indent="0"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Control of entry into start area. Separation of men and ladies?  Elite group</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Ropes/barriers/manual/electronic and verification of start mechanisms.</a:t>
            </a:r>
            <a:endParaRPr kumimoji="0" lang="ru-RU" sz="20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5536" y="1772816"/>
            <a:ext cx="7786688" cy="435292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Purpose of FIS Points System</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Establishing Qualification for OWG/WSC/WC</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Grouping</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Start list Composition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Kind of General Classification of Athletes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Rules</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ICR 331.2</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Special Rules and Guidelines Published by FIS</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Содержимое 4" descr="KLL Start.jpg"/>
          <p:cNvPicPr>
            <a:picLocks noChangeAspect="1"/>
          </p:cNvPicPr>
          <p:nvPr/>
        </p:nvPicPr>
        <p:blipFill>
          <a:blip r:embed="rId2" cstate="print"/>
          <a:srcRect/>
          <a:stretch>
            <a:fillRect/>
          </a:stretch>
        </p:blipFill>
        <p:spPr>
          <a:xfrm>
            <a:off x="571500" y="2160240"/>
            <a:ext cx="4905375" cy="3429000"/>
          </a:xfrm>
          <a:prstGeom prst="rect">
            <a:avLst/>
          </a:prstGeom>
        </p:spPr>
      </p:pic>
      <p:sp>
        <p:nvSpPr>
          <p:cNvPr id="5" name="Содержимое 2"/>
          <p:cNvSpPr txBox="1">
            <a:spLocks/>
          </p:cNvSpPr>
          <p:nvPr/>
        </p:nvSpPr>
        <p:spPr bwMode="auto">
          <a:xfrm>
            <a:off x="5868144" y="2150542"/>
            <a:ext cx="2857500" cy="2214562"/>
          </a:xfrm>
          <a:prstGeom prst="rect">
            <a:avLst/>
          </a:prstGeom>
          <a:noFill/>
          <a:ln w="9525">
            <a:noFill/>
            <a:miter lim="800000"/>
            <a:headEnd/>
            <a:tailEnd/>
          </a:ln>
        </p:spPr>
        <p:txBody>
          <a:bodyPr/>
          <a:lstStyle/>
          <a:p>
            <a:pPr marL="342900" lvl="0" indent="-342900" eaLnBrk="0" hangingPunct="0">
              <a:spcBef>
                <a:spcPct val="20000"/>
              </a:spcBef>
            </a:pPr>
            <a:r>
              <a:rPr lang="en-US" sz="2000" dirty="0" smtClean="0">
                <a:latin typeface="Arial" charset="0"/>
                <a:ea typeface="+mj-ea"/>
                <a:cs typeface="+mj-cs"/>
              </a:rPr>
              <a:t>The Start (Mass Start)</a:t>
            </a:r>
            <a:endParaRPr lang="ru-RU" sz="2000" dirty="0" smtClean="0">
              <a:latin typeface="+mj-lt"/>
              <a:ea typeface="+mj-ea"/>
              <a:cs typeface="+mj-cs"/>
            </a:endParaRPr>
          </a:p>
          <a:p>
            <a:pPr marL="342900" indent="-342900" eaLnBrk="0" hangingPunct="0">
              <a:spcBef>
                <a:spcPct val="20000"/>
              </a:spcBef>
            </a:pPr>
            <a:endParaRPr lang="cs-CZ" sz="2000" dirty="0" smtClean="0"/>
          </a:p>
          <a:p>
            <a:pPr marL="342900" indent="-342900" eaLnBrk="0" hangingPunct="0">
              <a:spcBef>
                <a:spcPct val="20000"/>
              </a:spcBef>
              <a:buFontTx/>
              <a:buChar char="•"/>
            </a:pPr>
            <a:r>
              <a:rPr lang="en-US" sz="2000" dirty="0" smtClean="0"/>
              <a:t>Sufficient </a:t>
            </a:r>
            <a:r>
              <a:rPr lang="en-US" sz="2000" dirty="0"/>
              <a:t>number of       tracks (Classical)  </a:t>
            </a:r>
          </a:p>
          <a:p>
            <a:pPr marL="342900" indent="-342900" eaLnBrk="0" hangingPunct="0">
              <a:spcBef>
                <a:spcPct val="20000"/>
              </a:spcBef>
              <a:buFontTx/>
              <a:buChar char="•"/>
            </a:pPr>
            <a:endParaRPr lang="en-US" sz="2000" dirty="0">
              <a:solidFill>
                <a:schemeClr val="accent2"/>
              </a:solidFill>
              <a:latin typeface="Verdana" pitchFamily="34" charset="0"/>
            </a:endParaRPr>
          </a:p>
          <a:p>
            <a:pPr marL="342900" indent="-342900" eaLnBrk="0" hangingPunct="0">
              <a:spcBef>
                <a:spcPct val="20000"/>
              </a:spcBef>
            </a:pPr>
            <a:endParaRPr lang="ru-RU" sz="2800" dirty="0">
              <a:latin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Содержимое 4" descr="IMG_8862.JPG"/>
          <p:cNvPicPr>
            <a:picLocks noChangeAspect="1"/>
          </p:cNvPicPr>
          <p:nvPr/>
        </p:nvPicPr>
        <p:blipFill>
          <a:blip r:embed="rId2" cstate="print"/>
          <a:srcRect/>
          <a:stretch>
            <a:fillRect/>
          </a:stretch>
        </p:blipFill>
        <p:spPr>
          <a:xfrm>
            <a:off x="500063" y="2184623"/>
            <a:ext cx="5214937" cy="3476625"/>
          </a:xfrm>
          <a:prstGeom prst="rect">
            <a:avLst/>
          </a:prstGeom>
        </p:spPr>
      </p:pic>
      <p:sp>
        <p:nvSpPr>
          <p:cNvPr id="5" name="Содержимое 2"/>
          <p:cNvSpPr txBox="1">
            <a:spLocks/>
          </p:cNvSpPr>
          <p:nvPr/>
        </p:nvSpPr>
        <p:spPr bwMode="auto">
          <a:xfrm>
            <a:off x="5857875" y="2147119"/>
            <a:ext cx="3071813" cy="3874169"/>
          </a:xfrm>
          <a:prstGeom prst="rect">
            <a:avLst/>
          </a:prstGeom>
          <a:noFill/>
          <a:ln w="9525">
            <a:noFill/>
            <a:miter lim="800000"/>
            <a:headEnd/>
            <a:tailEnd/>
          </a:ln>
        </p:spPr>
        <p:txBody>
          <a:bodyPr/>
          <a:lstStyle/>
          <a:p>
            <a:pPr marL="342900" lvl="0" indent="-342900" eaLnBrk="0" hangingPunct="0">
              <a:spcBef>
                <a:spcPct val="20000"/>
              </a:spcBef>
            </a:pPr>
            <a:r>
              <a:rPr lang="en-US" sz="2000" dirty="0" smtClean="0">
                <a:latin typeface="Arial" charset="0"/>
              </a:rPr>
              <a:t>The Start (Wave Start)</a:t>
            </a:r>
            <a:endParaRPr lang="ru-RU" sz="2000" dirty="0" smtClean="0"/>
          </a:p>
          <a:p>
            <a:pPr marL="342900" indent="-342900" eaLnBrk="0" hangingPunct="0">
              <a:spcBef>
                <a:spcPct val="20000"/>
              </a:spcBef>
            </a:pPr>
            <a:endParaRPr lang="cs-CZ" sz="2000" dirty="0" smtClean="0"/>
          </a:p>
          <a:p>
            <a:pPr marL="342900" indent="-342900" eaLnBrk="0" hangingPunct="0">
              <a:spcBef>
                <a:spcPct val="20000"/>
              </a:spcBef>
              <a:buFontTx/>
              <a:buChar char="•"/>
            </a:pPr>
            <a:r>
              <a:rPr lang="en-US" sz="2000" dirty="0" smtClean="0"/>
              <a:t>Suitability </a:t>
            </a:r>
            <a:r>
              <a:rPr lang="en-US" sz="2000" dirty="0"/>
              <a:t>for coping with projected number of starters</a:t>
            </a:r>
          </a:p>
          <a:p>
            <a:pPr marL="342900" indent="-342900" eaLnBrk="0" hangingPunct="0">
              <a:spcBef>
                <a:spcPct val="20000"/>
              </a:spcBef>
              <a:buFontTx/>
              <a:buChar char="•"/>
            </a:pPr>
            <a:endParaRPr lang="en-US" sz="1600" dirty="0">
              <a:solidFill>
                <a:schemeClr val="accent2"/>
              </a:solidFill>
              <a:latin typeface="Verdana" pitchFamily="34" charset="0"/>
            </a:endParaRPr>
          </a:p>
          <a:p>
            <a:pPr marL="342900" indent="-342900" eaLnBrk="0" hangingPunct="0">
              <a:spcBef>
                <a:spcPct val="20000"/>
              </a:spcBef>
            </a:pPr>
            <a:endParaRPr lang="ru-RU" sz="2800" dirty="0">
              <a:latin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95536"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Содержимое 4" descr="Biela Stopa.jpg"/>
          <p:cNvPicPr>
            <a:picLocks noChangeAspect="1"/>
          </p:cNvPicPr>
          <p:nvPr/>
        </p:nvPicPr>
        <p:blipFill>
          <a:blip r:embed="rId2" cstate="print"/>
          <a:srcRect/>
          <a:stretch>
            <a:fillRect/>
          </a:stretch>
        </p:blipFill>
        <p:spPr>
          <a:xfrm>
            <a:off x="652711" y="1643063"/>
            <a:ext cx="3424238" cy="4525962"/>
          </a:xfrm>
          <a:prstGeom prst="rect">
            <a:avLst/>
          </a:prstGeom>
        </p:spPr>
      </p:pic>
      <p:sp>
        <p:nvSpPr>
          <p:cNvPr id="5" name="Прямоугольник 7"/>
          <p:cNvSpPr/>
          <p:nvPr/>
        </p:nvSpPr>
        <p:spPr>
          <a:xfrm>
            <a:off x="4788024" y="1643063"/>
            <a:ext cx="3794250" cy="3921073"/>
          </a:xfrm>
          <a:prstGeom prst="rect">
            <a:avLst/>
          </a:prstGeom>
        </p:spPr>
        <p:txBody>
          <a:bodyPr wrap="square">
            <a:spAutoFit/>
          </a:bodyPr>
          <a:lstStyle/>
          <a:p>
            <a:pPr marL="342900" lvl="0" indent="-342900" eaLnBrk="0" hangingPunct="0">
              <a:spcBef>
                <a:spcPct val="20000"/>
              </a:spcBef>
            </a:pPr>
            <a:r>
              <a:rPr lang="en-US" sz="2000" dirty="0" smtClean="0">
                <a:latin typeface="Arial" charset="0"/>
              </a:rPr>
              <a:t>The Start (avoiding bottlenecks)</a:t>
            </a:r>
            <a:endParaRPr lang="ru-RU" sz="2000" dirty="0" smtClean="0"/>
          </a:p>
          <a:p>
            <a:pPr marL="342900" indent="-342900" eaLnBrk="0" hangingPunct="0">
              <a:spcBef>
                <a:spcPct val="20000"/>
              </a:spcBef>
            </a:pPr>
            <a:endParaRPr lang="cs-CZ" sz="2000" dirty="0" smtClean="0"/>
          </a:p>
          <a:p>
            <a:pPr marL="342900" indent="-342900" eaLnBrk="0" hangingPunct="0">
              <a:spcBef>
                <a:spcPct val="20000"/>
              </a:spcBef>
            </a:pPr>
            <a:r>
              <a:rPr lang="en-US" sz="2000" dirty="0" smtClean="0"/>
              <a:t>Bottlenecks </a:t>
            </a:r>
            <a:r>
              <a:rPr lang="en-US" sz="2000" dirty="0"/>
              <a:t>after the start </a:t>
            </a:r>
            <a:r>
              <a:rPr lang="en-US" sz="2000" dirty="0" smtClean="0"/>
              <a:t>and</a:t>
            </a:r>
            <a:r>
              <a:rPr lang="cs-CZ" sz="2000" dirty="0" smtClean="0"/>
              <a:t> </a:t>
            </a:r>
            <a:r>
              <a:rPr lang="en-US" sz="2000" dirty="0" smtClean="0"/>
              <a:t>ways </a:t>
            </a:r>
            <a:r>
              <a:rPr lang="en-US" sz="2000" dirty="0"/>
              <a:t>of combating them </a:t>
            </a:r>
            <a:r>
              <a:rPr lang="cs-CZ" sz="2000" dirty="0" smtClean="0"/>
              <a:t>:</a:t>
            </a:r>
            <a:endParaRPr lang="en-US" sz="2000" dirty="0"/>
          </a:p>
          <a:p>
            <a:pPr marL="342900" indent="-342900" eaLnBrk="0" hangingPunct="0">
              <a:spcBef>
                <a:spcPct val="20000"/>
              </a:spcBef>
            </a:pPr>
            <a:r>
              <a:rPr lang="en-US" sz="2000" dirty="0" smtClean="0"/>
              <a:t>different </a:t>
            </a:r>
            <a:r>
              <a:rPr lang="en-US" sz="2000" dirty="0"/>
              <a:t>types of start </a:t>
            </a:r>
            <a:endParaRPr lang="cs-CZ" sz="2000" dirty="0" smtClean="0"/>
          </a:p>
          <a:p>
            <a:pPr marL="342900" indent="-342900" eaLnBrk="0" hangingPunct="0">
              <a:spcBef>
                <a:spcPct val="20000"/>
              </a:spcBef>
            </a:pPr>
            <a:r>
              <a:rPr lang="cs-CZ" sz="2000" dirty="0" smtClean="0"/>
              <a:t>- 	</a:t>
            </a:r>
            <a:r>
              <a:rPr lang="en-US" sz="2000" dirty="0" smtClean="0"/>
              <a:t>mass</a:t>
            </a:r>
            <a:r>
              <a:rPr lang="en-US" sz="2000" dirty="0"/>
              <a:t>, </a:t>
            </a:r>
            <a:endParaRPr lang="cs-CZ" sz="2000" dirty="0" smtClean="0"/>
          </a:p>
          <a:p>
            <a:pPr marL="342900" indent="-342900" eaLnBrk="0" hangingPunct="0">
              <a:spcBef>
                <a:spcPct val="20000"/>
              </a:spcBef>
              <a:buFontTx/>
              <a:buChar char="-"/>
            </a:pPr>
            <a:r>
              <a:rPr lang="en-US" sz="2000" dirty="0" smtClean="0"/>
              <a:t>wave</a:t>
            </a:r>
            <a:r>
              <a:rPr lang="en-US" sz="2000" dirty="0"/>
              <a:t>, </a:t>
            </a:r>
            <a:endParaRPr lang="cs-CZ" sz="2000" dirty="0" smtClean="0"/>
          </a:p>
          <a:p>
            <a:pPr marL="342900" indent="-342900" eaLnBrk="0" hangingPunct="0">
              <a:spcBef>
                <a:spcPct val="20000"/>
              </a:spcBef>
              <a:buFontTx/>
              <a:buChar char="-"/>
            </a:pPr>
            <a:r>
              <a:rPr lang="en-US" sz="2000" dirty="0" smtClean="0"/>
              <a:t>‘Le </a:t>
            </a:r>
            <a:r>
              <a:rPr lang="en-US" sz="2000" dirty="0"/>
              <a:t>Mans’</a:t>
            </a:r>
          </a:p>
          <a:p>
            <a:pPr marL="342900" indent="-342900" eaLnBrk="0" hangingPunct="0">
              <a:spcBef>
                <a:spcPct val="20000"/>
              </a:spcBef>
              <a:buFontTx/>
              <a:buChar char="-"/>
            </a:pPr>
            <a:endParaRPr lang="en-US" dirty="0">
              <a:solidFill>
                <a:schemeClr val="accent2"/>
              </a:solidFill>
            </a:endParaRPr>
          </a:p>
          <a:p>
            <a:pPr marL="342900" indent="-342900" eaLnBrk="0" hangingPunct="0">
              <a:spcBef>
                <a:spcPct val="20000"/>
              </a:spcBef>
              <a:buFontTx/>
              <a:buChar char="-"/>
            </a:pPr>
            <a:endParaRPr lang="en-US" dirty="0">
              <a:solidFill>
                <a:schemeClr val="accent2"/>
              </a:solidFill>
            </a:endParaRPr>
          </a:p>
          <a:p>
            <a:pPr marL="342900" indent="-342900" eaLnBrk="0" hangingPunct="0">
              <a:spcBef>
                <a:spcPct val="20000"/>
              </a:spcBef>
              <a:buFontTx/>
              <a:buChar char="-"/>
            </a:pPr>
            <a:endParaRPr lang="en-US" dirty="0">
              <a:solidFill>
                <a:schemeClr val="accent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iz 50 Start"/>
          <p:cNvPicPr>
            <a:picLocks noChangeAspect="1" noChangeArrowheads="1"/>
          </p:cNvPicPr>
          <p:nvPr/>
        </p:nvPicPr>
        <p:blipFill>
          <a:blip r:embed="rId2" cstate="print"/>
          <a:srcRect/>
          <a:stretch>
            <a:fillRect/>
          </a:stretch>
        </p:blipFill>
        <p:spPr>
          <a:xfrm>
            <a:off x="3242469" y="1600200"/>
            <a:ext cx="3633787" cy="4525963"/>
          </a:xfrm>
          <a:prstGeom prst="rect">
            <a:avLst/>
          </a:prstGeom>
        </p:spPr>
      </p:pic>
      <p:sp>
        <p:nvSpPr>
          <p:cNvPr id="3" name="Obdélník 2"/>
          <p:cNvSpPr/>
          <p:nvPr/>
        </p:nvSpPr>
        <p:spPr>
          <a:xfrm>
            <a:off x="467544" y="2132856"/>
            <a:ext cx="2169055" cy="646331"/>
          </a:xfrm>
          <a:prstGeom prst="rect">
            <a:avLst/>
          </a:prstGeom>
        </p:spPr>
        <p:txBody>
          <a:bodyPr wrap="none">
            <a:spAutoFit/>
          </a:bodyPr>
          <a:lstStyle/>
          <a:p>
            <a:r>
              <a:rPr lang="en-GB" b="1" dirty="0" smtClean="0"/>
              <a:t>‘Le Mans’ Start</a:t>
            </a:r>
            <a:endParaRPr lang="cs-CZ" b="1" dirty="0" smtClean="0"/>
          </a:p>
          <a:p>
            <a:r>
              <a:rPr lang="cs-CZ" dirty="0" smtClean="0"/>
              <a:t>a</a:t>
            </a:r>
            <a:r>
              <a:rPr lang="en-GB" dirty="0" smtClean="0"/>
              <a:t>voiding </a:t>
            </a:r>
            <a:r>
              <a:rPr lang="cs-CZ" dirty="0" smtClean="0"/>
              <a:t>b</a:t>
            </a:r>
            <a:r>
              <a:rPr lang="en-GB" dirty="0" err="1" smtClean="0"/>
              <a:t>ottlenecks</a:t>
            </a:r>
            <a:r>
              <a:rPr lang="en-GB" dirty="0" smtClean="0"/>
              <a:t> </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rcialonga Start"/>
          <p:cNvPicPr>
            <a:picLocks noChangeAspect="1" noChangeArrowheads="1"/>
          </p:cNvPicPr>
          <p:nvPr/>
        </p:nvPicPr>
        <p:blipFill>
          <a:blip r:embed="rId2" cstate="print"/>
          <a:srcRect/>
          <a:stretch>
            <a:fillRect/>
          </a:stretch>
        </p:blipFill>
        <p:spPr>
          <a:xfrm>
            <a:off x="3435251" y="1600200"/>
            <a:ext cx="3729037" cy="4525963"/>
          </a:xfrm>
          <a:prstGeom prst="rect">
            <a:avLst/>
          </a:prstGeom>
        </p:spPr>
      </p:pic>
      <p:sp>
        <p:nvSpPr>
          <p:cNvPr id="3" name="Obdélník 2"/>
          <p:cNvSpPr/>
          <p:nvPr/>
        </p:nvSpPr>
        <p:spPr>
          <a:xfrm>
            <a:off x="467544" y="2132856"/>
            <a:ext cx="2225161" cy="646331"/>
          </a:xfrm>
          <a:prstGeom prst="rect">
            <a:avLst/>
          </a:prstGeom>
        </p:spPr>
        <p:txBody>
          <a:bodyPr wrap="none">
            <a:spAutoFit/>
          </a:bodyPr>
          <a:lstStyle/>
          <a:p>
            <a:r>
              <a:rPr lang="en-GB" dirty="0" smtClean="0"/>
              <a:t>‘Le Mans’ Start</a:t>
            </a:r>
            <a:endParaRPr lang="cs-CZ" dirty="0" smtClean="0"/>
          </a:p>
          <a:p>
            <a:r>
              <a:rPr lang="cs-CZ" dirty="0" smtClean="0"/>
              <a:t>a</a:t>
            </a:r>
            <a:r>
              <a:rPr lang="en-GB" dirty="0" smtClean="0"/>
              <a:t>voiding Bottlenecks </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ngadin Start"/>
          <p:cNvPicPr>
            <a:picLocks noChangeAspect="1" noChangeArrowheads="1"/>
          </p:cNvPicPr>
          <p:nvPr/>
        </p:nvPicPr>
        <p:blipFill>
          <a:blip r:embed="rId2" cstate="print"/>
          <a:srcRect/>
          <a:stretch>
            <a:fillRect/>
          </a:stretch>
        </p:blipFill>
        <p:spPr>
          <a:xfrm>
            <a:off x="3923233" y="1556792"/>
            <a:ext cx="4321175" cy="4525963"/>
          </a:xfrm>
          <a:prstGeom prst="rect">
            <a:avLst/>
          </a:prstGeom>
        </p:spPr>
      </p:pic>
      <p:sp>
        <p:nvSpPr>
          <p:cNvPr id="3" name="Obdélník 2"/>
          <p:cNvSpPr/>
          <p:nvPr/>
        </p:nvSpPr>
        <p:spPr>
          <a:xfrm>
            <a:off x="683568" y="2276872"/>
            <a:ext cx="3991542" cy="646331"/>
          </a:xfrm>
          <a:prstGeom prst="rect">
            <a:avLst/>
          </a:prstGeom>
        </p:spPr>
        <p:txBody>
          <a:bodyPr wrap="square">
            <a:spAutoFit/>
          </a:bodyPr>
          <a:lstStyle/>
          <a:p>
            <a:r>
              <a:rPr lang="en-GB" dirty="0" smtClean="0"/>
              <a:t>Separating Classical and</a:t>
            </a:r>
            <a:r>
              <a:rPr lang="cs-CZ" dirty="0" smtClean="0"/>
              <a:t> </a:t>
            </a:r>
          </a:p>
          <a:p>
            <a:r>
              <a:rPr lang="en-GB" dirty="0" smtClean="0"/>
              <a:t>Free </a:t>
            </a:r>
            <a:r>
              <a:rPr lang="cs-CZ" dirty="0" smtClean="0"/>
              <a:t>t</a:t>
            </a:r>
            <a:r>
              <a:rPr lang="en-GB" dirty="0" err="1" smtClean="0"/>
              <a:t>echniques</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457200" y="1600200"/>
            <a:ext cx="7924800" cy="4525963"/>
          </a:xfrm>
          <a:prstGeom prst="rect">
            <a:avLst/>
          </a:prstGeom>
        </p:spPr>
        <p:txBody>
          <a:bodyPr vert="horz" lIns="91440" tIns="45720" rIns="91440" bIns="45720" rtlCol="0">
            <a:normAutofit/>
          </a:bodyPr>
          <a:lstStyle/>
          <a:p>
            <a:pPr lvl="0">
              <a:spcBef>
                <a:spcPct val="20000"/>
              </a:spcBef>
              <a:defRPr/>
            </a:pPr>
            <a:r>
              <a:rPr lang="en-US" sz="2000" dirty="0" smtClean="0">
                <a:latin typeface="Arial" charset="0"/>
              </a:rPr>
              <a:t>The Course (</a:t>
            </a:r>
            <a:r>
              <a:rPr lang="en-US" sz="2000" dirty="0" err="1" smtClean="0">
                <a:latin typeface="Arial" charset="0"/>
              </a:rPr>
              <a:t>incl</a:t>
            </a:r>
            <a:r>
              <a:rPr lang="en-US" sz="2000" dirty="0" smtClean="0">
                <a:latin typeface="Arial" charset="0"/>
              </a:rPr>
              <a:t> grooming, Classic and Free Technique together)</a:t>
            </a:r>
            <a:endParaRPr lang="cs-CZ" sz="2000" dirty="0" smtClean="0">
              <a:latin typeface="Arial" charset="0"/>
            </a:endParaRPr>
          </a:p>
          <a:p>
            <a:pPr lvl="0">
              <a:spcBef>
                <a:spcPct val="20000"/>
              </a:spcBef>
              <a:defRPr/>
            </a:pPr>
            <a:endParaRPr kumimoji="0" lang="en-US" sz="20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An inspection on ski</a:t>
            </a: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es</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of at least the majority of the course, including all potential accident areas, is essential. </a:t>
            </a:r>
            <a:endPar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GB" sz="2000" b="0" i="0" u="none" strike="noStrike" kern="1200" cap="none" spc="0" normalizeH="0" baseline="0" noProof="0" dirty="0" smtClean="0">
                <a:ln>
                  <a:noFill/>
                </a:ln>
                <a:solidFill>
                  <a:schemeClr val="bg1">
                    <a:lumMod val="50000"/>
                  </a:schemeClr>
                </a:solidFill>
                <a:effectLst/>
                <a:uLnTx/>
                <a:uFillTx/>
                <a:latin typeface="+mn-lt"/>
                <a:ea typeface="+mn-ea"/>
                <a:cs typeface="+mn-cs"/>
              </a:rPr>
              <a:t>The Assistant TD can be brought in to ski part of the course.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lvl="0">
              <a:spcBef>
                <a:spcPct val="20000"/>
              </a:spcBef>
              <a:buFont typeface="Arial" pitchFamily="34" charset="0"/>
              <a:buChar char="•"/>
              <a:defRPr/>
            </a:pP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In a race of over 50 km, this will be time-consuming, and must be built into the TD’s program</a:t>
            </a:r>
            <a:r>
              <a:rPr lang="cs-CZ" sz="2000" dirty="0" smtClean="0">
                <a:solidFill>
                  <a:schemeClr val="bg1">
                    <a:lumMod val="50000"/>
                  </a:schemeClr>
                </a:solidFill>
              </a:rPr>
              <a:t>! (</a:t>
            </a:r>
            <a:r>
              <a:rPr lang="cs-CZ" sz="2000" dirty="0" err="1" smtClean="0">
                <a:solidFill>
                  <a:schemeClr val="bg1">
                    <a:lumMod val="50000"/>
                  </a:schemeClr>
                </a:solidFill>
              </a:rPr>
              <a:t>think</a:t>
            </a:r>
            <a:r>
              <a:rPr lang="cs-CZ" sz="2000" dirty="0" smtClean="0">
                <a:solidFill>
                  <a:schemeClr val="bg1">
                    <a:lumMod val="50000"/>
                  </a:schemeClr>
                </a:solidFill>
              </a:rPr>
              <a:t> </a:t>
            </a:r>
            <a:r>
              <a:rPr lang="cs-CZ" sz="2000" dirty="0" err="1" smtClean="0">
                <a:solidFill>
                  <a:schemeClr val="bg1">
                    <a:lumMod val="50000"/>
                  </a:schemeClr>
                </a:solidFill>
              </a:rPr>
              <a:t>for</a:t>
            </a:r>
            <a:r>
              <a:rPr lang="cs-CZ" sz="2000" dirty="0" smtClean="0">
                <a:solidFill>
                  <a:schemeClr val="bg1">
                    <a:lumMod val="50000"/>
                  </a:schemeClr>
                </a:solidFill>
              </a:rPr>
              <a:t> </a:t>
            </a:r>
            <a:r>
              <a:rPr lang="cs-CZ" sz="2000" dirty="0" err="1" smtClean="0">
                <a:solidFill>
                  <a:schemeClr val="bg1">
                    <a:lumMod val="50000"/>
                  </a:schemeClr>
                </a:solidFill>
              </a:rPr>
              <a:t>both</a:t>
            </a:r>
            <a:r>
              <a:rPr lang="cs-CZ" sz="2000" dirty="0" smtClean="0">
                <a:solidFill>
                  <a:schemeClr val="bg1">
                    <a:lumMod val="50000"/>
                  </a:schemeClr>
                </a:solidFill>
              </a:rPr>
              <a:t> </a:t>
            </a:r>
            <a:r>
              <a:rPr lang="cs-CZ" sz="2000" dirty="0" err="1" smtClean="0">
                <a:solidFill>
                  <a:schemeClr val="bg1">
                    <a:lumMod val="50000"/>
                  </a:schemeClr>
                </a:solidFill>
              </a:rPr>
              <a:t>days</a:t>
            </a:r>
            <a:r>
              <a:rPr lang="cs-CZ" sz="2000" dirty="0" smtClean="0">
                <a:solidFill>
                  <a:schemeClr val="bg1">
                    <a:lumMod val="50000"/>
                  </a:schemeClr>
                </a:solidFill>
              </a:rPr>
              <a:t> in </a:t>
            </a:r>
            <a:r>
              <a:rPr lang="cs-CZ" sz="2000" dirty="0" err="1" smtClean="0">
                <a:solidFill>
                  <a:schemeClr val="bg1">
                    <a:lumMod val="50000"/>
                  </a:schemeClr>
                </a:solidFill>
              </a:rPr>
              <a:t>advance</a:t>
            </a:r>
            <a:r>
              <a:rPr lang="cs-CZ" sz="2000" dirty="0" smtClean="0">
                <a:solidFill>
                  <a:schemeClr val="bg1">
                    <a:lumMod val="50000"/>
                  </a:schemeClr>
                </a:solidFill>
              </a:rPr>
              <a:t>)</a:t>
            </a: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The best inspection is on ski but snowmobile can be used on occasion and on the flatter parts of the course.</a:t>
            </a:r>
            <a:endPar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457200" y="2032249"/>
            <a:ext cx="7848600" cy="2044823"/>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Tx/>
              <a:buNone/>
              <a:tabLst/>
              <a:defRPr/>
            </a:pPr>
            <a:endParaRPr kumimoji="0" lang="ru-RU" sz="1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lang="cs-CZ" sz="2200" dirty="0" err="1" smtClean="0">
                <a:latin typeface="Arial" pitchFamily="34" charset="0"/>
                <a:cs typeface="Arial" pitchFamily="34" charset="0"/>
              </a:rPr>
              <a:t>The</a:t>
            </a:r>
            <a:r>
              <a:rPr lang="cs-CZ" sz="2200" dirty="0" smtClean="0">
                <a:latin typeface="Arial" pitchFamily="34" charset="0"/>
                <a:cs typeface="Arial" pitchFamily="34" charset="0"/>
              </a:rPr>
              <a:t> </a:t>
            </a:r>
            <a:r>
              <a:rPr lang="cs-CZ" sz="2200" dirty="0" err="1" smtClean="0">
                <a:latin typeface="Arial" pitchFamily="34" charset="0"/>
                <a:cs typeface="Arial" pitchFamily="34" charset="0"/>
              </a:rPr>
              <a:t>Course</a:t>
            </a:r>
            <a:endParaRPr lang="cs-CZ" sz="2200" dirty="0" smtClean="0">
              <a:latin typeface="Arial"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Particular </a:t>
            </a:r>
            <a:r>
              <a:rPr kumimoji="0" lang="en-US" sz="2000" b="1" i="0" u="none" strike="noStrike" kern="1200" cap="none" spc="0" normalizeH="0" baseline="0" noProof="0" dirty="0" smtClean="0">
                <a:ln>
                  <a:noFill/>
                </a:ln>
                <a:solidFill>
                  <a:schemeClr val="bg1">
                    <a:lumMod val="50000"/>
                  </a:schemeClr>
                </a:solidFill>
                <a:effectLst/>
                <a:uLnTx/>
                <a:uFillTx/>
                <a:latin typeface="+mn-lt"/>
                <a:ea typeface="+mn-ea"/>
                <a:cs typeface="+mn-cs"/>
              </a:rPr>
              <a:t>points</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to look for TD</a:t>
            </a:r>
            <a:endPar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will include: </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Snow cover and means</a:t>
            </a:r>
            <a:endPar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to remedy deficient areas</a:t>
            </a:r>
          </a:p>
        </p:txBody>
      </p:sp>
      <p:pic>
        <p:nvPicPr>
          <p:cNvPr id="3" name="Picture 2" descr="C:\Documents and Settings\gkadykov\Мои документы\rl\2010 RL\2010 Ежегодник\2010 18_Праздник севера\18_Праздник Севера ИТОГ\_C3C9762.jpg"/>
          <p:cNvPicPr>
            <a:picLocks noChangeAspect="1" noChangeArrowheads="1"/>
          </p:cNvPicPr>
          <p:nvPr/>
        </p:nvPicPr>
        <p:blipFill>
          <a:blip r:embed="rId2" cstate="print"/>
          <a:srcRect/>
          <a:stretch>
            <a:fillRect/>
          </a:stretch>
        </p:blipFill>
        <p:spPr bwMode="auto">
          <a:xfrm>
            <a:off x="4175956" y="2276872"/>
            <a:ext cx="4644516" cy="3096344"/>
          </a:xfrm>
          <a:prstGeom prst="rect">
            <a:avLst/>
          </a:prstGeom>
          <a:noFill/>
        </p:spPr>
      </p:pic>
      <p:sp>
        <p:nvSpPr>
          <p:cNvPr id="4" name="Содержимое 2"/>
          <p:cNvSpPr txBox="1">
            <a:spLocks/>
          </p:cNvSpPr>
          <p:nvPr/>
        </p:nvSpPr>
        <p:spPr>
          <a:xfrm>
            <a:off x="467816" y="3904456"/>
            <a:ext cx="7848600" cy="2476872"/>
          </a:xfrm>
          <a:prstGeom prst="rect">
            <a:avLst/>
          </a:prstGeom>
        </p:spPr>
        <p:txBody>
          <a:bodyPr vert="horz" lIns="91440" tIns="45720" rIns="91440" bIns="45720" rtlCol="0">
            <a:normAutofit fontScale="77500" lnSpcReduction="20000"/>
          </a:bodyPr>
          <a:lstStyle/>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5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US" sz="2500" b="0" i="0" u="none" strike="noStrike" kern="1200" cap="none" spc="0" normalizeH="0" baseline="0" noProof="0" dirty="0" smtClean="0">
                <a:ln>
                  <a:noFill/>
                </a:ln>
                <a:solidFill>
                  <a:schemeClr val="bg1">
                    <a:lumMod val="50000"/>
                  </a:schemeClr>
                </a:solidFill>
                <a:effectLst/>
                <a:uLnTx/>
                <a:uFillTx/>
                <a:latin typeface="+mn-lt"/>
                <a:ea typeface="+mn-ea"/>
                <a:cs typeface="+mn-cs"/>
              </a:rPr>
              <a:t>Marking of the course,</a:t>
            </a:r>
            <a:endParaRPr kumimoji="0" lang="cs-CZ" sz="25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500" b="0" i="0" u="none" strike="noStrike" kern="1200" cap="none" spc="0" normalizeH="0" baseline="0" noProof="0" dirty="0" smtClean="0">
                <a:ln>
                  <a:noFill/>
                </a:ln>
                <a:solidFill>
                  <a:schemeClr val="bg1">
                    <a:lumMod val="50000"/>
                  </a:schemeClr>
                </a:solidFill>
                <a:effectLst/>
                <a:uLnTx/>
                <a:uFillTx/>
                <a:latin typeface="+mn-lt"/>
                <a:ea typeface="+mn-ea"/>
                <a:cs typeface="+mn-cs"/>
              </a:rPr>
              <a:t> including km markers </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5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US" sz="2500" b="0" i="0" u="none" strike="noStrike" kern="1200" cap="none" spc="0" normalizeH="0" baseline="0" noProof="0" dirty="0" smtClean="0">
                <a:ln>
                  <a:noFill/>
                </a:ln>
                <a:solidFill>
                  <a:schemeClr val="bg1">
                    <a:lumMod val="50000"/>
                  </a:schemeClr>
                </a:solidFill>
                <a:effectLst/>
                <a:uLnTx/>
                <a:uFillTx/>
                <a:latin typeface="+mn-lt"/>
                <a:ea typeface="+mn-ea"/>
                <a:cs typeface="+mn-cs"/>
              </a:rPr>
              <a:t>Potential accident areas and means </a:t>
            </a:r>
            <a:endParaRPr kumimoji="0" lang="cs-CZ" sz="25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500" b="0" i="0" u="none" strike="noStrike" kern="1200" cap="none" spc="0" normalizeH="0" baseline="0" noProof="0" dirty="0" smtClean="0">
                <a:ln>
                  <a:noFill/>
                </a:ln>
                <a:solidFill>
                  <a:schemeClr val="bg1">
                    <a:lumMod val="50000"/>
                  </a:schemeClr>
                </a:solidFill>
                <a:effectLst/>
                <a:uLnTx/>
                <a:uFillTx/>
                <a:latin typeface="+mn-lt"/>
                <a:ea typeface="+mn-ea"/>
                <a:cs typeface="+mn-cs"/>
              </a:rPr>
              <a:t>taken to diminish the possibility</a:t>
            </a:r>
            <a:endParaRPr kumimoji="0" lang="cs-CZ" sz="25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500" b="0" i="0" u="none" strike="noStrike" kern="1200" cap="none" spc="0" normalizeH="0" baseline="0" noProof="0" dirty="0" smtClean="0">
                <a:ln>
                  <a:noFill/>
                </a:ln>
                <a:solidFill>
                  <a:schemeClr val="bg1">
                    <a:lumMod val="50000"/>
                  </a:schemeClr>
                </a:solidFill>
                <a:effectLst/>
                <a:uLnTx/>
                <a:uFillTx/>
                <a:latin typeface="+mn-lt"/>
                <a:ea typeface="+mn-ea"/>
                <a:cs typeface="+mn-cs"/>
              </a:rPr>
              <a:t> and consequences of an accident</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5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US" sz="2500" b="0" i="0" u="none" strike="noStrike" kern="1200" cap="none" spc="0" normalizeH="0" baseline="0" noProof="0" dirty="0" err="1" smtClean="0">
                <a:ln>
                  <a:noFill/>
                </a:ln>
                <a:solidFill>
                  <a:schemeClr val="bg1">
                    <a:lumMod val="50000"/>
                  </a:schemeClr>
                </a:solidFill>
                <a:effectLst/>
                <a:uLnTx/>
                <a:uFillTx/>
                <a:latin typeface="+mn-lt"/>
                <a:ea typeface="+mn-ea"/>
                <a:cs typeface="+mn-cs"/>
              </a:rPr>
              <a:t>Siting</a:t>
            </a:r>
            <a:r>
              <a:rPr kumimoji="0" lang="en-US" sz="2500" b="0" i="0" u="none" strike="noStrike" kern="1200" cap="none" spc="0" normalizeH="0" baseline="0" noProof="0" dirty="0" smtClean="0">
                <a:ln>
                  <a:noFill/>
                </a:ln>
                <a:solidFill>
                  <a:schemeClr val="bg1">
                    <a:lumMod val="50000"/>
                  </a:schemeClr>
                </a:solidFill>
                <a:effectLst/>
                <a:uLnTx/>
                <a:uFillTx/>
                <a:latin typeface="+mn-lt"/>
                <a:ea typeface="+mn-ea"/>
                <a:cs typeface="+mn-cs"/>
              </a:rPr>
              <a:t> of feeding and medical points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5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US" sz="2500" b="0" i="0" u="none" strike="noStrike" kern="1200" cap="none" spc="0" normalizeH="0" baseline="0" noProof="0" dirty="0" smtClean="0">
                <a:ln>
                  <a:noFill/>
                </a:ln>
                <a:solidFill>
                  <a:schemeClr val="bg1">
                    <a:lumMod val="50000"/>
                  </a:schemeClr>
                </a:solidFill>
                <a:effectLst/>
                <a:uLnTx/>
                <a:uFillTx/>
                <a:latin typeface="+mn-lt"/>
                <a:ea typeface="+mn-ea"/>
                <a:cs typeface="+mn-cs"/>
              </a:rPr>
              <a:t>Track preparation (adequate for 1000 - 10000 participants)</a:t>
            </a:r>
            <a:endParaRPr kumimoji="0" lang="cs-CZ" sz="25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25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lang="cs-CZ" sz="2500" dirty="0" smtClean="0"/>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5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457200" y="1600201"/>
            <a:ext cx="8219256" cy="4349080"/>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Tx/>
              <a:buNone/>
              <a:tabLst/>
              <a:defRPr/>
            </a:pPr>
            <a:r>
              <a:rPr kumimoji="0" lang="cs-CZ" sz="2200" i="0" u="none" strike="noStrike" kern="1200" cap="none" spc="0" normalizeH="0" baseline="0" noProof="0" dirty="0" err="1" smtClean="0">
                <a:ln>
                  <a:noFill/>
                </a:ln>
                <a:effectLst/>
                <a:uLnTx/>
                <a:uFillTx/>
                <a:latin typeface="Arial" pitchFamily="34" charset="0"/>
                <a:cs typeface="Arial" pitchFamily="34" charset="0"/>
              </a:rPr>
              <a:t>The</a:t>
            </a:r>
            <a:r>
              <a:rPr kumimoji="0" lang="cs-CZ" sz="2200" i="0" u="none" strike="noStrike" kern="1200" cap="none" spc="0" normalizeH="0" baseline="0" noProof="0" dirty="0" smtClean="0">
                <a:ln>
                  <a:noFill/>
                </a:ln>
                <a:effectLst/>
                <a:uLnTx/>
                <a:uFillTx/>
                <a:latin typeface="Arial" pitchFamily="34" charset="0"/>
                <a:cs typeface="Arial" pitchFamily="34" charset="0"/>
              </a:rPr>
              <a:t> </a:t>
            </a:r>
            <a:r>
              <a:rPr kumimoji="0" lang="cs-CZ" sz="2200" i="0" u="none" strike="noStrike" kern="1200" cap="none" spc="0" normalizeH="0" baseline="0" noProof="0" dirty="0" err="1" smtClean="0">
                <a:ln>
                  <a:noFill/>
                </a:ln>
                <a:effectLst/>
                <a:uLnTx/>
                <a:uFillTx/>
                <a:latin typeface="Arial" pitchFamily="34" charset="0"/>
                <a:cs typeface="Arial" pitchFamily="34" charset="0"/>
              </a:rPr>
              <a:t>Finish</a:t>
            </a:r>
            <a:r>
              <a:rPr kumimoji="0" lang="cs-CZ" sz="2200" i="0" u="none" strike="noStrike" kern="1200" cap="none" spc="0" normalizeH="0" baseline="0" noProof="0" dirty="0" smtClean="0">
                <a:ln>
                  <a:noFill/>
                </a:ln>
                <a:effectLst/>
                <a:uLnTx/>
                <a:uFillTx/>
                <a:latin typeface="Arial" pitchFamily="34" charset="0"/>
                <a:cs typeface="Arial" pitchFamily="34" charset="0"/>
              </a:rPr>
              <a:t> Area</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2000" i="0" u="none" strike="noStrike" kern="1200" cap="none" spc="0" normalizeH="0" baseline="0" noProof="0" dirty="0" smtClean="0">
              <a:ln>
                <a:noFill/>
              </a:ln>
              <a:effectLst/>
              <a:uLnTx/>
              <a:uFillTx/>
              <a:latin typeface="Arial"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Sufficient space for number of competitors in the finish area, with a minimum of 3 lanes over the final 100 m for the longer race finish and dedicated lanes for a shorter race if it is finishing at the same time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Ways of avoiding conflict with short and long races finishing together (in City Centre finish), including</a:t>
            </a:r>
          </a:p>
          <a:p>
            <a:pPr lvl="1">
              <a:spcBef>
                <a:spcPct val="20000"/>
              </a:spcBef>
              <a:buFont typeface="Arial" pitchFamily="34" charset="0"/>
              <a:buChar char="•"/>
              <a:defRPr/>
            </a:pP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GB" sz="2000" b="0" i="0" u="none" strike="noStrike" kern="1200" cap="none" spc="0" normalizeH="0" baseline="0" noProof="0" dirty="0" smtClean="0">
                <a:ln>
                  <a:noFill/>
                </a:ln>
                <a:solidFill>
                  <a:schemeClr val="bg1">
                    <a:lumMod val="50000"/>
                  </a:schemeClr>
                </a:solidFill>
                <a:effectLst/>
                <a:uLnTx/>
                <a:uFillTx/>
                <a:latin typeface="+mn-lt"/>
                <a:ea typeface="+mn-ea"/>
                <a:cs typeface="+mn-cs"/>
              </a:rPr>
              <a:t>separate finish corridors</a:t>
            </a:r>
          </a:p>
          <a:p>
            <a:pPr lvl="1">
              <a:spcBef>
                <a:spcPct val="20000"/>
              </a:spcBef>
              <a:buFont typeface="Arial" pitchFamily="34" charset="0"/>
              <a:buChar char="•"/>
              <a:defRPr/>
            </a:pP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en-GB" sz="2000" b="0" i="0" u="none" strike="noStrike" kern="1200" cap="none" spc="0" normalizeH="0" baseline="0" noProof="0" dirty="0" smtClean="0">
                <a:ln>
                  <a:noFill/>
                </a:ln>
                <a:solidFill>
                  <a:schemeClr val="bg1">
                    <a:lumMod val="50000"/>
                  </a:schemeClr>
                </a:solidFill>
                <a:effectLst/>
                <a:uLnTx/>
                <a:uFillTx/>
                <a:latin typeface="+mn-lt"/>
                <a:ea typeface="+mn-ea"/>
                <a:cs typeface="+mn-cs"/>
              </a:rPr>
              <a:t>holding areas</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endParaRPr lang="cs-CZ" sz="2000" dirty="0" smtClean="0">
              <a:solidFill>
                <a:schemeClr val="bg1">
                  <a:lumMod val="50000"/>
                </a:schemeClr>
              </a:solidFill>
            </a:endParaRP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smtClean="0">
                <a:ln>
                  <a:noFill/>
                </a:ln>
                <a:solidFill>
                  <a:schemeClr val="bg1">
                    <a:lumMod val="50000"/>
                  </a:schemeClr>
                </a:solidFill>
                <a:effectLst/>
                <a:uLnTx/>
                <a:uFillTx/>
                <a:latin typeface="+mn-lt"/>
                <a:ea typeface="+mn-ea"/>
                <a:cs typeface="+mn-cs"/>
              </a:rPr>
              <a:t>Photo Finish and/or video </a:t>
            </a:r>
            <a:endPar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smtClean="0">
                <a:ln>
                  <a:noFill/>
                </a:ln>
                <a:solidFill>
                  <a:schemeClr val="bg1">
                    <a:lumMod val="50000"/>
                  </a:schemeClr>
                </a:solidFill>
                <a:effectLst/>
                <a:uLnTx/>
                <a:uFillTx/>
                <a:latin typeface="+mn-lt"/>
                <a:ea typeface="+mn-ea"/>
                <a:cs typeface="+mn-cs"/>
              </a:rPr>
              <a:t>must be set up on finish line</a:t>
            </a:r>
            <a:endParaRPr kumimoji="0" lang="ru-RU" sz="32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pic>
        <p:nvPicPr>
          <p:cNvPr id="3" name="Picture 2" descr="C:\Documents and Settings\gkadykov\Мои документы\rl\2010 RL\2010 фотогалерея и тексты на сайт\2010 11_Европа-Азия\25_ЕА.JPG"/>
          <p:cNvPicPr>
            <a:picLocks noChangeAspect="1" noChangeArrowheads="1"/>
          </p:cNvPicPr>
          <p:nvPr/>
        </p:nvPicPr>
        <p:blipFill>
          <a:blip r:embed="rId2" cstate="print"/>
          <a:srcRect/>
          <a:stretch>
            <a:fillRect/>
          </a:stretch>
        </p:blipFill>
        <p:spPr bwMode="auto">
          <a:xfrm>
            <a:off x="4247964" y="3284984"/>
            <a:ext cx="4212468" cy="280831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357188" y="1857375"/>
            <a:ext cx="8024812"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None/>
              <a:tabLst/>
              <a:defRPr/>
            </a:pPr>
            <a:r>
              <a:rPr lang="cs-CZ" sz="2000" dirty="0" smtClean="0">
                <a:latin typeface="Arial" pitchFamily="34" charset="0"/>
                <a:cs typeface="Arial" pitchFamily="34" charset="0"/>
              </a:rPr>
              <a:t>T</a:t>
            </a:r>
            <a:r>
              <a:rPr kumimoji="0" lang="en-US" sz="2000" b="0" i="0" u="none" strike="noStrike" kern="1200" cap="none" spc="0" normalizeH="0" baseline="0" noProof="0" dirty="0" smtClean="0">
                <a:ln>
                  <a:noFill/>
                </a:ln>
                <a:effectLst/>
                <a:uLnTx/>
                <a:uFillTx/>
                <a:latin typeface="Arial" pitchFamily="34" charset="0"/>
                <a:cs typeface="Arial" pitchFamily="34" charset="0"/>
              </a:rPr>
              <a:t>he Finish Area</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Good flow of competitors at end of race to and through necessary facilities</a:t>
            </a: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bg1">
                    <a:lumMod val="50000"/>
                  </a:schemeClr>
                </a:solidFill>
                <a:effectLst/>
                <a:uLnTx/>
                <a:uFillTx/>
                <a:latin typeface="+mn-lt"/>
                <a:ea typeface="+mn-ea"/>
                <a:cs typeface="+mn-cs"/>
              </a:rPr>
              <a:t>is</a:t>
            </a:r>
            <a:r>
              <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bg1">
                    <a:lumMod val="50000"/>
                  </a:schemeClr>
                </a:solidFill>
                <a:effectLst/>
                <a:uLnTx/>
                <a:uFillTx/>
                <a:latin typeface="+mn-lt"/>
                <a:ea typeface="+mn-ea"/>
                <a:cs typeface="+mn-cs"/>
              </a:rPr>
              <a:t>essential</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a:t>
            </a:r>
            <a:endPar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lvl="1">
              <a:spcBef>
                <a:spcPct val="20000"/>
              </a:spcBef>
              <a:buFont typeface="Arial" pitchFamily="34" charset="0"/>
              <a:buChar char="•"/>
              <a:defRPr/>
            </a:pPr>
            <a:r>
              <a:rPr lang="cs-CZ" sz="2000" dirty="0" smtClean="0">
                <a:solidFill>
                  <a:schemeClr val="bg1">
                    <a:lumMod val="50000"/>
                  </a:schemeClr>
                </a:solidFill>
              </a:rPr>
              <a:t> </a:t>
            </a:r>
            <a:r>
              <a:rPr lang="en-US" sz="2000" dirty="0" smtClean="0">
                <a:solidFill>
                  <a:schemeClr val="bg1">
                    <a:lumMod val="50000"/>
                  </a:schemeClr>
                </a:solidFill>
              </a:rPr>
              <a:t>Medical</a:t>
            </a: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lvl="1">
              <a:spcBef>
                <a:spcPct val="20000"/>
              </a:spcBef>
              <a:buFont typeface="Arial" pitchFamily="34" charset="0"/>
              <a:buChar char="•"/>
              <a:defRPr/>
            </a:pPr>
            <a:r>
              <a:rPr lang="cs-CZ" sz="2000" dirty="0" smtClean="0">
                <a:solidFill>
                  <a:schemeClr val="bg1">
                    <a:lumMod val="50000"/>
                  </a:schemeClr>
                </a:solidFill>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Feeding</a:t>
            </a:r>
          </a:p>
          <a:p>
            <a:pPr lvl="1">
              <a:spcBef>
                <a:spcPct val="20000"/>
              </a:spcBef>
              <a:buFont typeface="Arial" pitchFamily="34" charset="0"/>
              <a:buChar char="•"/>
              <a:defRPr/>
            </a:pPr>
            <a:r>
              <a:rPr lang="cs-CZ" sz="2000" dirty="0" smtClean="0">
                <a:solidFill>
                  <a:schemeClr val="bg1">
                    <a:lumMod val="50000"/>
                  </a:schemeClr>
                </a:solidFill>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Safeguarding of skis </a:t>
            </a:r>
          </a:p>
          <a:p>
            <a:pPr lvl="1">
              <a:spcBef>
                <a:spcPct val="20000"/>
              </a:spcBef>
              <a:buFont typeface="Arial" pitchFamily="34" charset="0"/>
              <a:buChar char="•"/>
              <a:defRPr/>
            </a:pPr>
            <a:r>
              <a:rPr lang="cs-CZ" sz="2000" dirty="0" smtClean="0">
                <a:solidFill>
                  <a:schemeClr val="bg1">
                    <a:lumMod val="50000"/>
                  </a:schemeClr>
                </a:solidFill>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Changing and showers </a:t>
            </a:r>
          </a:p>
          <a:p>
            <a:pPr lvl="1">
              <a:spcBef>
                <a:spcPct val="20000"/>
              </a:spcBef>
              <a:buFont typeface="Arial" pitchFamily="34" charset="0"/>
              <a:buChar char="•"/>
              <a:defRPr/>
            </a:pPr>
            <a:r>
              <a:rPr lang="cs-CZ" sz="2000" dirty="0" smtClean="0">
                <a:solidFill>
                  <a:schemeClr val="bg1">
                    <a:lumMod val="50000"/>
                  </a:schemeClr>
                </a:solidFill>
              </a:rPr>
              <a:t> </a:t>
            </a:r>
            <a:r>
              <a:rPr lang="en-US" sz="2000" dirty="0" smtClean="0">
                <a:solidFill>
                  <a:schemeClr val="bg1">
                    <a:lumMod val="50000"/>
                  </a:schemeClr>
                </a:solidFill>
              </a:rPr>
              <a:t>Medals</a:t>
            </a: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lvl="1">
              <a:spcBef>
                <a:spcPct val="20000"/>
              </a:spcBef>
              <a:buFont typeface="Arial" pitchFamily="34" charset="0"/>
              <a:buChar char="•"/>
              <a:defRPr/>
            </a:pPr>
            <a:r>
              <a:rPr lang="cs-CZ" sz="2000" dirty="0" smtClean="0">
                <a:solidFill>
                  <a:schemeClr val="bg1">
                    <a:lumMod val="50000"/>
                  </a:schemeClr>
                </a:solidFill>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Buses back to their accommodation</a:t>
            </a:r>
            <a:endParaRPr kumimoji="0" lang="cs-CZ"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lvl="1">
              <a:spcBef>
                <a:spcPct val="20000"/>
              </a:spcBef>
              <a:buFont typeface="Arial" pitchFamily="34" charset="0"/>
              <a:buChar char="•"/>
              <a:defRPr/>
            </a:pP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lvl="1">
              <a:spcBef>
                <a:spcPct val="20000"/>
              </a:spcBef>
              <a:buFont typeface="Arial" pitchFamily="34" charset="0"/>
              <a:buChar char="•"/>
              <a:defRPr/>
            </a:pPr>
            <a:r>
              <a:rPr lang="cs-CZ" sz="2000" dirty="0" smtClean="0">
                <a:solidFill>
                  <a:schemeClr val="bg1">
                    <a:lumMod val="50000"/>
                  </a:schemeClr>
                </a:solidFill>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Signing in several languages is important</a:t>
            </a:r>
          </a:p>
          <a:p>
            <a:pPr marL="0" marR="0" lvl="0" indent="0" defTabSz="914400" rtl="0" eaLnBrk="1" fontAlgn="auto" latinLnBrk="0" hangingPunct="1">
              <a:lnSpc>
                <a:spcPct val="100000"/>
              </a:lnSpc>
              <a:spcBef>
                <a:spcPct val="20000"/>
              </a:spcBef>
              <a:spcAft>
                <a:spcPts val="0"/>
              </a:spcAft>
              <a:buClrTx/>
              <a:buSzTx/>
              <a:tabLst/>
              <a:defRPr/>
            </a:pPr>
            <a:endParaRPr kumimoji="0" lang="ru-RU"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23528" y="1700808"/>
            <a:ext cx="8229600" cy="4352925"/>
          </a:xfrm>
          <a:prstGeom prst="rect">
            <a:avLst/>
          </a:prstGeom>
        </p:spPr>
        <p:txBody>
          <a:bodyPr vert="horz" lIns="91440" tIns="45720" rIns="91440" bIns="45720" rtlCol="0">
            <a:normAutofit/>
          </a:bodyPr>
          <a:lstStyle/>
          <a:p>
            <a:pPr marL="0" marR="0" lvl="0" indent="0" defTabSz="914400" rtl="0" eaLnBrk="1" fontAlgn="auto" latinLnBrk="0" hangingPunct="1">
              <a:lnSpc>
                <a:spcPct val="8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rPr>
              <a:t>Evaluation of Competition</a:t>
            </a:r>
          </a:p>
          <a:p>
            <a:pPr marL="0" marR="0" lvl="0" indent="0" defTabSz="914400" rtl="0" eaLnBrk="1" fontAlgn="auto" latinLnBrk="0" hangingPunct="1">
              <a:lnSpc>
                <a:spcPct val="8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The following competitions will be evaluated for FIS points:</a:t>
            </a:r>
          </a:p>
          <a:p>
            <a:pPr marL="0" marR="0" lvl="0" indent="0" defTabSz="914400" rtl="0" eaLnBrk="1" fontAlgn="auto" latinLnBrk="0" hangingPunct="1">
              <a:lnSpc>
                <a:spcPct val="8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OWG, WSC, JWSC, WC, Continental Cup and FIS competitions.</a:t>
            </a:r>
          </a:p>
          <a:p>
            <a:pPr marL="0" marR="0" lvl="0" indent="0" defTabSz="914400" rtl="0" eaLnBrk="1" fontAlgn="auto" latinLnBrk="0" hangingPunct="1">
              <a:lnSpc>
                <a:spcPct val="8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rPr>
              <a:t>Conditions</a:t>
            </a:r>
          </a:p>
          <a:p>
            <a:pPr marL="0" marR="0" lvl="0" indent="0" defTabSz="914400" rtl="0" eaLnBrk="1" fontAlgn="auto" latinLnBrk="0" hangingPunct="1">
              <a:lnSpc>
                <a:spcPct val="8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The Courses must be homologated (ICR article 313). In special</a:t>
            </a:r>
          </a:p>
          <a:p>
            <a:pPr marL="0" marR="0" lvl="0" indent="0" defTabSz="914400" rtl="0" eaLnBrk="1" fontAlgn="auto" latinLnBrk="0" hangingPunct="1">
              <a:lnSpc>
                <a:spcPct val="8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cases (moving the competition to a substitute course) the Technical</a:t>
            </a:r>
          </a:p>
          <a:p>
            <a:pPr marL="0" marR="0" lvl="0" indent="0" defTabSz="914400" rtl="0" eaLnBrk="1" fontAlgn="auto" latinLnBrk="0" hangingPunct="1">
              <a:lnSpc>
                <a:spcPct val="8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Delegate (TD) has to confirm the norms of the course according to</a:t>
            </a:r>
          </a:p>
          <a:p>
            <a:pPr marL="0" marR="0" lvl="0" indent="0" defTabSz="914400" rtl="0" eaLnBrk="1" fontAlgn="auto" latinLnBrk="0" hangingPunct="1">
              <a:lnSpc>
                <a:spcPct val="8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ICR article 312.</a:t>
            </a:r>
          </a:p>
          <a:p>
            <a:pPr marL="0" marR="0" lvl="0" indent="0" defTabSz="914400" rtl="0" eaLnBrk="1" fontAlgn="auto" latinLnBrk="0" hangingPunct="1">
              <a:lnSpc>
                <a:spcPct val="80000"/>
              </a:lnSpc>
              <a:spcBef>
                <a:spcPct val="20000"/>
              </a:spcBef>
              <a:spcAft>
                <a:spcPts val="0"/>
              </a:spcAft>
              <a:buClrTx/>
              <a:buSzTx/>
              <a:buFontTx/>
              <a:buChar char="-"/>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Announcement of the competition in the FIS Calendar.</a:t>
            </a:r>
          </a:p>
          <a:p>
            <a:pPr marL="0" marR="0" lvl="0" indent="0" defTabSz="914400" rtl="0" eaLnBrk="1" fontAlgn="auto" latinLnBrk="0" hangingPunct="1">
              <a:lnSpc>
                <a:spcPct val="80000"/>
              </a:lnSpc>
              <a:spcBef>
                <a:spcPct val="20000"/>
              </a:spcBef>
              <a:spcAft>
                <a:spcPts val="0"/>
              </a:spcAft>
              <a:buClrTx/>
              <a:buSzTx/>
              <a:buFontTx/>
              <a:buChar char="-"/>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Strict observance of the International Competition Rules (ICR).</a:t>
            </a:r>
          </a:p>
          <a:p>
            <a:pPr marL="0" marR="0" lvl="0" indent="0" defTabSz="914400" rtl="0" eaLnBrk="1" fontAlgn="auto" latinLnBrk="0" hangingPunct="1">
              <a:lnSpc>
                <a:spcPct val="80000"/>
              </a:lnSpc>
              <a:spcBef>
                <a:spcPct val="20000"/>
              </a:spcBef>
              <a:spcAft>
                <a:spcPts val="0"/>
              </a:spcAft>
              <a:buClrTx/>
              <a:buSzTx/>
              <a:buFontTx/>
              <a:buChar char="-"/>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At least five competitors have to be classified.</a:t>
            </a:r>
          </a:p>
          <a:p>
            <a:pPr marL="0" marR="0" lvl="0" indent="0" defTabSz="914400" rtl="0" eaLnBrk="1" fontAlgn="auto" latinLnBrk="0" hangingPunct="1">
              <a:lnSpc>
                <a:spcPct val="80000"/>
              </a:lnSpc>
              <a:spcBef>
                <a:spcPct val="20000"/>
              </a:spcBef>
              <a:spcAft>
                <a:spcPts val="0"/>
              </a:spcAft>
              <a:buClrTx/>
              <a:buSzTx/>
              <a:buFontTx/>
              <a:buChar char="-"/>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FIS Code (start, result lists).</a:t>
            </a:r>
          </a:p>
          <a:p>
            <a:pPr marL="0" marR="0" lvl="0" indent="0" defTabSz="914400" rtl="0" eaLnBrk="1" fontAlgn="auto" latinLnBrk="0" hangingPunct="1">
              <a:lnSpc>
                <a:spcPct val="80000"/>
              </a:lnSpc>
              <a:spcBef>
                <a:spcPct val="20000"/>
              </a:spcBef>
              <a:spcAft>
                <a:spcPts val="0"/>
              </a:spcAft>
              <a:buClrTx/>
              <a:buSzTx/>
              <a:buFontTx/>
              <a:buChar char="-"/>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0" hangingPunct="0"/>
            <a:r>
              <a:rPr lang="en-US" sz="3600" dirty="0">
                <a:solidFill>
                  <a:schemeClr val="tx2"/>
                </a:solidFill>
                <a:latin typeface="Verdana" pitchFamily="34" charset="0"/>
              </a:rPr>
              <a:t/>
            </a:r>
            <a:br>
              <a:rPr lang="en-US" sz="3600" dirty="0">
                <a:solidFill>
                  <a:schemeClr val="tx2"/>
                </a:solidFill>
                <a:latin typeface="Verdana" pitchFamily="34" charset="0"/>
              </a:rPr>
            </a:br>
            <a:endParaRPr lang="en-US" sz="2400" dirty="0">
              <a:solidFill>
                <a:schemeClr val="accent2"/>
              </a:solidFill>
              <a:latin typeface="Verdana" pitchFamily="34" charset="0"/>
            </a:endParaRPr>
          </a:p>
        </p:txBody>
      </p:sp>
      <p:sp>
        <p:nvSpPr>
          <p:cNvPr id="5" name="Rectangle 6"/>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eaLnBrk="0" hangingPunct="0">
              <a:lnSpc>
                <a:spcPct val="80000"/>
              </a:lnSpc>
              <a:spcBef>
                <a:spcPct val="20000"/>
              </a:spcBef>
            </a:pPr>
            <a:r>
              <a:rPr lang="cs-CZ" sz="2000" dirty="0" smtClean="0">
                <a:latin typeface="Arial" pitchFamily="34" charset="0"/>
                <a:cs typeface="Arial" pitchFamily="34" charset="0"/>
              </a:rPr>
              <a:t>M</a:t>
            </a:r>
            <a:r>
              <a:rPr lang="en-US" sz="2000" dirty="0" err="1" smtClean="0">
                <a:latin typeface="Arial" pitchFamily="34" charset="0"/>
                <a:cs typeface="Arial" pitchFamily="34" charset="0"/>
              </a:rPr>
              <a:t>edical</a:t>
            </a:r>
            <a:r>
              <a:rPr lang="en-US" sz="2000" dirty="0" smtClean="0">
                <a:latin typeface="Arial" pitchFamily="34" charset="0"/>
                <a:cs typeface="Arial" pitchFamily="34" charset="0"/>
              </a:rPr>
              <a:t>/Safety for Popular Races</a:t>
            </a:r>
            <a:endParaRPr lang="cs-CZ" sz="2000" dirty="0" smtClean="0">
              <a:latin typeface="Arial" pitchFamily="34" charset="0"/>
              <a:cs typeface="Arial" pitchFamily="34" charset="0"/>
            </a:endParaRPr>
          </a:p>
          <a:p>
            <a:pPr marL="342900" indent="-342900" eaLnBrk="0" hangingPunct="0">
              <a:lnSpc>
                <a:spcPct val="80000"/>
              </a:lnSpc>
              <a:spcBef>
                <a:spcPct val="20000"/>
              </a:spcBef>
            </a:pPr>
            <a:endParaRPr lang="cs-CZ" sz="2000" dirty="0" smtClean="0">
              <a:latin typeface="Verdana" pitchFamily="34" charset="0"/>
            </a:endParaRPr>
          </a:p>
          <a:p>
            <a:pPr marL="342900" indent="-342900" eaLnBrk="0" hangingPunct="0">
              <a:lnSpc>
                <a:spcPct val="80000"/>
              </a:lnSpc>
              <a:spcBef>
                <a:spcPct val="20000"/>
              </a:spcBef>
              <a:buFontTx/>
              <a:buChar char="•"/>
            </a:pPr>
            <a:r>
              <a:rPr lang="en-US" sz="2000" dirty="0" smtClean="0">
                <a:solidFill>
                  <a:schemeClr val="bg1">
                    <a:lumMod val="50000"/>
                  </a:schemeClr>
                </a:solidFill>
              </a:rPr>
              <a:t>Types </a:t>
            </a:r>
            <a:r>
              <a:rPr lang="en-US" sz="2000" dirty="0">
                <a:solidFill>
                  <a:schemeClr val="bg1">
                    <a:lumMod val="50000"/>
                  </a:schemeClr>
                </a:solidFill>
              </a:rPr>
              <a:t>of medical issues</a:t>
            </a:r>
          </a:p>
          <a:p>
            <a:pPr marL="742950" lvl="1" indent="-285750" eaLnBrk="0" hangingPunct="0">
              <a:lnSpc>
                <a:spcPct val="80000"/>
              </a:lnSpc>
              <a:spcBef>
                <a:spcPct val="20000"/>
              </a:spcBef>
              <a:buFontTx/>
              <a:buChar char="–"/>
            </a:pPr>
            <a:r>
              <a:rPr lang="en-US" sz="2000" dirty="0">
                <a:solidFill>
                  <a:schemeClr val="bg1">
                    <a:lumMod val="50000"/>
                  </a:schemeClr>
                </a:solidFill>
              </a:rPr>
              <a:t>Cold weather (hypothermia, frostbite, airway injury)</a:t>
            </a:r>
          </a:p>
          <a:p>
            <a:pPr marL="742950" lvl="1" indent="-285750" eaLnBrk="0" hangingPunct="0">
              <a:lnSpc>
                <a:spcPct val="80000"/>
              </a:lnSpc>
              <a:spcBef>
                <a:spcPct val="20000"/>
              </a:spcBef>
              <a:buFontTx/>
              <a:buChar char="–"/>
            </a:pPr>
            <a:r>
              <a:rPr lang="en-US" sz="2000" dirty="0">
                <a:solidFill>
                  <a:schemeClr val="bg1">
                    <a:lumMod val="50000"/>
                  </a:schemeClr>
                </a:solidFill>
              </a:rPr>
              <a:t>Injury and illness</a:t>
            </a:r>
          </a:p>
          <a:p>
            <a:pPr marL="342900" indent="-342900" eaLnBrk="0" hangingPunct="0">
              <a:lnSpc>
                <a:spcPct val="80000"/>
              </a:lnSpc>
              <a:spcBef>
                <a:spcPct val="20000"/>
              </a:spcBef>
              <a:buFontTx/>
              <a:buChar char="•"/>
            </a:pPr>
            <a:r>
              <a:rPr lang="en-US" sz="2000" dirty="0">
                <a:solidFill>
                  <a:schemeClr val="bg1">
                    <a:lumMod val="50000"/>
                  </a:schemeClr>
                </a:solidFill>
              </a:rPr>
              <a:t>Preparation for the competition</a:t>
            </a:r>
          </a:p>
          <a:p>
            <a:pPr marL="742950" lvl="1" indent="-285750" eaLnBrk="0" hangingPunct="0">
              <a:lnSpc>
                <a:spcPct val="80000"/>
              </a:lnSpc>
              <a:spcBef>
                <a:spcPct val="20000"/>
              </a:spcBef>
              <a:buFontTx/>
              <a:buChar char="–"/>
            </a:pPr>
            <a:r>
              <a:rPr lang="en-US" sz="2000" dirty="0">
                <a:solidFill>
                  <a:schemeClr val="bg1">
                    <a:lumMod val="50000"/>
                  </a:schemeClr>
                </a:solidFill>
              </a:rPr>
              <a:t>Personnel and equipment</a:t>
            </a:r>
          </a:p>
          <a:p>
            <a:pPr marL="742950" lvl="1" indent="-285750" eaLnBrk="0" hangingPunct="0">
              <a:lnSpc>
                <a:spcPct val="80000"/>
              </a:lnSpc>
              <a:spcBef>
                <a:spcPct val="20000"/>
              </a:spcBef>
              <a:buFontTx/>
              <a:buChar char="–"/>
            </a:pPr>
            <a:r>
              <a:rPr lang="en-US" sz="2000" dirty="0">
                <a:solidFill>
                  <a:schemeClr val="bg1">
                    <a:lumMod val="50000"/>
                  </a:schemeClr>
                </a:solidFill>
              </a:rPr>
              <a:t>Selecting course medical </a:t>
            </a:r>
            <a:r>
              <a:rPr lang="en-US" sz="2000" dirty="0" smtClean="0">
                <a:solidFill>
                  <a:schemeClr val="bg1">
                    <a:lumMod val="50000"/>
                  </a:schemeClr>
                </a:solidFill>
              </a:rPr>
              <a:t>locations</a:t>
            </a:r>
            <a:endParaRPr lang="en-US" sz="2000" dirty="0">
              <a:solidFill>
                <a:schemeClr val="bg1">
                  <a:lumMod val="50000"/>
                </a:schemeClr>
              </a:solidFill>
            </a:endParaRPr>
          </a:p>
          <a:p>
            <a:pPr marL="342900" indent="-342900" eaLnBrk="0" hangingPunct="0">
              <a:lnSpc>
                <a:spcPct val="80000"/>
              </a:lnSpc>
              <a:spcBef>
                <a:spcPct val="20000"/>
              </a:spcBef>
              <a:buFontTx/>
              <a:buChar char="•"/>
            </a:pPr>
            <a:r>
              <a:rPr lang="en-US" sz="2000" dirty="0">
                <a:solidFill>
                  <a:schemeClr val="bg1">
                    <a:lumMod val="50000"/>
                  </a:schemeClr>
                </a:solidFill>
              </a:rPr>
              <a:t>Incident response</a:t>
            </a:r>
          </a:p>
          <a:p>
            <a:pPr marL="742950" lvl="1" indent="-285750" eaLnBrk="0" hangingPunct="0">
              <a:lnSpc>
                <a:spcPct val="80000"/>
              </a:lnSpc>
              <a:spcBef>
                <a:spcPct val="20000"/>
              </a:spcBef>
              <a:buFontTx/>
              <a:buChar char="–"/>
            </a:pPr>
            <a:r>
              <a:rPr lang="en-US" sz="2000" dirty="0">
                <a:solidFill>
                  <a:schemeClr val="bg1">
                    <a:lumMod val="50000"/>
                  </a:schemeClr>
                </a:solidFill>
              </a:rPr>
              <a:t>Communication</a:t>
            </a:r>
          </a:p>
          <a:p>
            <a:pPr marL="742950" lvl="1" indent="-285750" eaLnBrk="0" hangingPunct="0">
              <a:lnSpc>
                <a:spcPct val="80000"/>
              </a:lnSpc>
              <a:spcBef>
                <a:spcPct val="20000"/>
              </a:spcBef>
              <a:buFontTx/>
              <a:buChar char="–"/>
            </a:pPr>
            <a:r>
              <a:rPr lang="en-US" sz="2000" dirty="0">
                <a:solidFill>
                  <a:schemeClr val="bg1">
                    <a:lumMod val="50000"/>
                  </a:schemeClr>
                </a:solidFill>
              </a:rPr>
              <a:t>Protocol</a:t>
            </a:r>
          </a:p>
          <a:p>
            <a:pPr marL="742950" lvl="1" indent="-285750" eaLnBrk="0" hangingPunct="0">
              <a:lnSpc>
                <a:spcPct val="80000"/>
              </a:lnSpc>
              <a:spcBef>
                <a:spcPct val="20000"/>
              </a:spcBef>
              <a:buFontTx/>
              <a:buChar char="–"/>
            </a:pPr>
            <a:r>
              <a:rPr lang="en-US" sz="2000" dirty="0" smtClean="0">
                <a:solidFill>
                  <a:schemeClr val="bg1">
                    <a:lumMod val="50000"/>
                  </a:schemeClr>
                </a:solidFill>
              </a:rPr>
              <a:t>Evacuation</a:t>
            </a:r>
            <a:endParaRPr lang="en-US" sz="2000" dirty="0">
              <a:solidFill>
                <a:schemeClr val="bg1">
                  <a:lumMod val="50000"/>
                </a:schemeClr>
              </a:solidFill>
            </a:endParaRPr>
          </a:p>
          <a:p>
            <a:pPr marL="342900" indent="-342900" eaLnBrk="0" hangingPunct="0">
              <a:lnSpc>
                <a:spcPct val="80000"/>
              </a:lnSpc>
              <a:spcBef>
                <a:spcPct val="20000"/>
              </a:spcBef>
              <a:buFontTx/>
              <a:buChar char="•"/>
            </a:pPr>
            <a:r>
              <a:rPr lang="en-US" sz="2000" dirty="0">
                <a:solidFill>
                  <a:schemeClr val="bg1">
                    <a:lumMod val="50000"/>
                  </a:schemeClr>
                </a:solidFill>
              </a:rPr>
              <a:t>Management of catastrophic incidents</a:t>
            </a:r>
          </a:p>
          <a:p>
            <a:pPr marL="342900" indent="-342900" eaLnBrk="0" hangingPunct="0">
              <a:lnSpc>
                <a:spcPct val="80000"/>
              </a:lnSpc>
              <a:spcBef>
                <a:spcPct val="20000"/>
              </a:spcBef>
              <a:buFontTx/>
              <a:buChar char="•"/>
            </a:pPr>
            <a:r>
              <a:rPr lang="en-US" sz="2000" dirty="0">
                <a:solidFill>
                  <a:schemeClr val="bg1">
                    <a:lumMod val="50000"/>
                  </a:schemeClr>
                </a:solidFill>
              </a:rPr>
              <a:t>Application of FIS rules, reporting to FIS, and education of competitors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bwMode="auto">
          <a:xfrm>
            <a:off x="428625" y="1571625"/>
            <a:ext cx="8029575" cy="4525963"/>
          </a:xfrm>
          <a:prstGeom prst="rect">
            <a:avLst/>
          </a:prstGeom>
          <a:noFill/>
          <a:ln w="9525">
            <a:noFill/>
            <a:miter lim="800000"/>
            <a:headEnd/>
            <a:tailEnd/>
          </a:ln>
        </p:spPr>
        <p:txBody>
          <a:bodyPr/>
          <a:lstStyle/>
          <a:p>
            <a:r>
              <a:rPr lang="en-US" sz="2000" dirty="0">
                <a:latin typeface="Arial" pitchFamily="34" charset="0"/>
                <a:cs typeface="Arial" pitchFamily="34" charset="0"/>
              </a:rPr>
              <a:t>Medical, Evacuation and </a:t>
            </a:r>
            <a:r>
              <a:rPr lang="en-US" sz="2000" dirty="0" smtClean="0">
                <a:latin typeface="Arial" pitchFamily="34" charset="0"/>
                <a:cs typeface="Arial" pitchFamily="34" charset="0"/>
              </a:rPr>
              <a:t>Communications</a:t>
            </a:r>
            <a:endParaRPr lang="cs-CZ" sz="2000" dirty="0" smtClean="0">
              <a:latin typeface="Arial" pitchFamily="34" charset="0"/>
              <a:cs typeface="Arial" pitchFamily="34" charset="0"/>
            </a:endParaRPr>
          </a:p>
          <a:p>
            <a:endParaRPr lang="en-US" sz="1600" dirty="0"/>
          </a:p>
          <a:p>
            <a:r>
              <a:rPr lang="en-US" sz="2000" dirty="0">
                <a:solidFill>
                  <a:schemeClr val="bg1">
                    <a:lumMod val="50000"/>
                  </a:schemeClr>
                </a:solidFill>
              </a:rPr>
              <a:t>Go through safety (medical and evacuation) plan with Chief Medical Officer.  </a:t>
            </a:r>
          </a:p>
          <a:p>
            <a:r>
              <a:rPr lang="en-US" sz="2000" dirty="0">
                <a:solidFill>
                  <a:schemeClr val="bg1">
                    <a:lumMod val="50000"/>
                  </a:schemeClr>
                </a:solidFill>
              </a:rPr>
              <a:t>(Must be coordinated with communications plan.  Minimize time before sick or injured can receive medical assistance).  </a:t>
            </a:r>
          </a:p>
          <a:p>
            <a:endParaRPr lang="en-US" sz="2000" dirty="0">
              <a:solidFill>
                <a:schemeClr val="bg1">
                  <a:lumMod val="50000"/>
                </a:schemeClr>
              </a:solidFill>
            </a:endParaRPr>
          </a:p>
          <a:p>
            <a:r>
              <a:rPr lang="en-US" sz="2000" dirty="0">
                <a:solidFill>
                  <a:schemeClr val="bg1">
                    <a:lumMod val="50000"/>
                  </a:schemeClr>
                </a:solidFill>
              </a:rPr>
              <a:t>Qualified personnel at medical stations? </a:t>
            </a:r>
          </a:p>
          <a:p>
            <a:endParaRPr lang="en-US" sz="2000" dirty="0">
              <a:solidFill>
                <a:schemeClr val="bg1">
                  <a:lumMod val="50000"/>
                </a:schemeClr>
              </a:solidFill>
            </a:endParaRPr>
          </a:p>
          <a:p>
            <a:r>
              <a:rPr lang="en-US" sz="2000" dirty="0">
                <a:solidFill>
                  <a:schemeClr val="bg1">
                    <a:lumMod val="50000"/>
                  </a:schemeClr>
                </a:solidFill>
              </a:rPr>
              <a:t>Frequency and </a:t>
            </a:r>
            <a:r>
              <a:rPr lang="en-US" sz="2000" dirty="0" smtClean="0">
                <a:solidFill>
                  <a:schemeClr val="bg1">
                    <a:lumMod val="50000"/>
                  </a:schemeClr>
                </a:solidFill>
              </a:rPr>
              <a:t>sit</a:t>
            </a:r>
            <a:r>
              <a:rPr lang="cs-CZ" sz="2000" dirty="0" smtClean="0">
                <a:solidFill>
                  <a:schemeClr val="bg1">
                    <a:lumMod val="50000"/>
                  </a:schemeClr>
                </a:solidFill>
              </a:rPr>
              <a:t>t</a:t>
            </a:r>
            <a:r>
              <a:rPr lang="en-US" sz="2000" dirty="0" err="1" smtClean="0">
                <a:solidFill>
                  <a:schemeClr val="bg1">
                    <a:lumMod val="50000"/>
                  </a:schemeClr>
                </a:solidFill>
              </a:rPr>
              <a:t>ing</a:t>
            </a:r>
            <a:r>
              <a:rPr lang="en-US" sz="2000" dirty="0" smtClean="0">
                <a:solidFill>
                  <a:schemeClr val="bg1">
                    <a:lumMod val="50000"/>
                  </a:schemeClr>
                </a:solidFill>
              </a:rPr>
              <a:t> </a:t>
            </a:r>
            <a:r>
              <a:rPr lang="en-US" sz="2000" dirty="0">
                <a:solidFill>
                  <a:schemeClr val="bg1">
                    <a:lumMod val="50000"/>
                  </a:schemeClr>
                </a:solidFill>
              </a:rPr>
              <a:t>of medical posts around the course (and in Finish Area</a:t>
            </a:r>
            <a:r>
              <a:rPr lang="en-US" sz="2000" dirty="0" smtClean="0">
                <a:solidFill>
                  <a:schemeClr val="bg1">
                    <a:lumMod val="50000"/>
                  </a:schemeClr>
                </a:solidFill>
              </a:rPr>
              <a:t>)</a:t>
            </a:r>
            <a:r>
              <a:rPr lang="cs-CZ" sz="2000" dirty="0" smtClean="0">
                <a:solidFill>
                  <a:schemeClr val="bg1">
                    <a:lumMod val="50000"/>
                  </a:schemeClr>
                </a:solidFill>
              </a:rPr>
              <a:t>.</a:t>
            </a:r>
            <a:endParaRPr lang="en-US" sz="2000" dirty="0">
              <a:solidFill>
                <a:schemeClr val="bg1">
                  <a:lumMod val="50000"/>
                </a:schemeClr>
              </a:solidFill>
            </a:endParaRPr>
          </a:p>
          <a:p>
            <a:endParaRPr lang="ru-RU" sz="2000" dirty="0">
              <a:solidFill>
                <a:schemeClr val="bg1">
                  <a:lumMod val="50000"/>
                </a:schemeClr>
              </a:solidFill>
            </a:endParaRPr>
          </a:p>
          <a:p>
            <a:r>
              <a:rPr lang="en-US" sz="2000" dirty="0">
                <a:solidFill>
                  <a:schemeClr val="bg1">
                    <a:lumMod val="50000"/>
                  </a:schemeClr>
                </a:solidFill>
              </a:rPr>
              <a:t>Evacuation procedures.  Actions to be taken in the event of death.</a:t>
            </a:r>
            <a:endParaRPr lang="ru-RU" sz="2000" dirty="0">
              <a:solidFill>
                <a:schemeClr val="bg1">
                  <a:lumMod val="50000"/>
                </a:schemeClr>
              </a:solidFill>
            </a:endParaRPr>
          </a:p>
          <a:p>
            <a:pPr eaLnBrk="0" hangingPunct="0">
              <a:spcBef>
                <a:spcPct val="20000"/>
              </a:spcBef>
              <a:buFontTx/>
              <a:buChar char="•"/>
            </a:pPr>
            <a:endParaRPr lang="ru-RU" sz="2800" dirty="0">
              <a:latin typeface="Verdan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Arial" charset="0"/>
              <a:ea typeface="+mj-ea"/>
              <a:cs typeface="+mj-cs"/>
            </a:endParaRPr>
          </a:p>
        </p:txBody>
      </p:sp>
      <p:sp>
        <p:nvSpPr>
          <p:cNvPr id="3" name="Rectangle 3"/>
          <p:cNvSpPr txBox="1">
            <a:spLocks noChangeArrowheads="1"/>
          </p:cNvSpPr>
          <p:nvPr/>
        </p:nvSpPr>
        <p:spPr>
          <a:xfrm>
            <a:off x="457200" y="1600200"/>
            <a:ext cx="8229600" cy="4525963"/>
          </a:xfrm>
          <a:prstGeom prst="rect">
            <a:avLst/>
          </a:prstGeom>
        </p:spPr>
        <p:txBody>
          <a:bodyPr vert="horz" lIns="91440" tIns="45720" rIns="91440" bIns="45720" rtlCol="0">
            <a:normAutofit fontScale="92500" lnSpcReduction="10000"/>
          </a:bodyPr>
          <a:lstStyle/>
          <a:p>
            <a:pPr>
              <a:spcBef>
                <a:spcPct val="20000"/>
              </a:spcBef>
            </a:pPr>
            <a:r>
              <a:rPr lang="en-GB" sz="2000" dirty="0" smtClean="0">
                <a:latin typeface="Arial" charset="0"/>
              </a:rPr>
              <a:t>Management of Cold Weather Issues</a:t>
            </a:r>
            <a:endParaRPr lang="en-US" sz="2000" dirty="0" smtClean="0">
              <a:latin typeface="Arial"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Arial" charset="0"/>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effectLst/>
                <a:uLnTx/>
                <a:uFillTx/>
                <a:ea typeface="+mn-ea"/>
                <a:cs typeface="+mn-cs"/>
              </a:rPr>
              <a:t>FIS temperature limit for popular racing is</a:t>
            </a:r>
            <a:endParaRPr kumimoji="0" lang="cs-CZ" sz="2000" b="0" i="0" u="none" strike="noStrike" kern="1200" cap="none" spc="0" normalizeH="0" baseline="0" noProof="0" dirty="0" smtClean="0">
              <a:ln>
                <a:noFill/>
              </a:ln>
              <a:effectLst/>
              <a:uLnTx/>
              <a:uFillTx/>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effectLst/>
                <a:uLnTx/>
                <a:uFillTx/>
                <a:ea typeface="+mn-ea"/>
                <a:cs typeface="+mn-cs"/>
              </a:rPr>
              <a:t> -25 </a:t>
            </a:r>
            <a:r>
              <a:rPr kumimoji="0" lang="cs-CZ" sz="2000" b="0" i="0" u="none" strike="noStrike" kern="1200" cap="none" spc="0" normalizeH="0" baseline="0" noProof="0" dirty="0" err="1" smtClean="0">
                <a:ln>
                  <a:noFill/>
                </a:ln>
                <a:effectLst/>
                <a:uLnTx/>
                <a:uFillTx/>
                <a:ea typeface="+mn-ea"/>
                <a:cs typeface="+mn-cs"/>
              </a:rPr>
              <a:t>deg</a:t>
            </a:r>
            <a:r>
              <a:rPr kumimoji="0" lang="cs-CZ" sz="2000" b="0" i="0" u="none" strike="noStrike" kern="1200" cap="none" spc="0" normalizeH="0" baseline="0" noProof="0" dirty="0" smtClean="0">
                <a:ln>
                  <a:noFill/>
                </a:ln>
                <a:effectLst/>
                <a:uLnTx/>
                <a:uFillTx/>
                <a:ea typeface="+mn-ea"/>
                <a:cs typeface="+mn-cs"/>
              </a:rPr>
              <a:t>. </a:t>
            </a:r>
            <a:r>
              <a:rPr kumimoji="0" lang="en-GB" sz="2000" b="0" i="0" u="none" strike="noStrike" kern="1200" cap="none" spc="0" normalizeH="0" baseline="0" noProof="0" dirty="0" smtClean="0">
                <a:ln>
                  <a:noFill/>
                </a:ln>
                <a:effectLst/>
                <a:uLnTx/>
                <a:uFillTx/>
                <a:ea typeface="+mn-ea"/>
                <a:cs typeface="+mn-cs"/>
              </a:rPr>
              <a:t>C</a:t>
            </a:r>
            <a:r>
              <a:rPr kumimoji="0" lang="cs-CZ" sz="2000" b="0" i="0" u="none" strike="noStrike" kern="1200" cap="none" spc="0" normalizeH="0" baseline="0" noProof="0" dirty="0" err="1" smtClean="0">
                <a:ln>
                  <a:noFill/>
                </a:ln>
                <a:effectLst/>
                <a:uLnTx/>
                <a:uFillTx/>
                <a:ea typeface="+mn-ea"/>
                <a:cs typeface="+mn-cs"/>
              </a:rPr>
              <a:t>elsius</a:t>
            </a:r>
            <a:endParaRPr kumimoji="0" lang="en-GB" sz="2000" b="0" i="0" u="none" strike="noStrike" kern="1200" cap="none" spc="0" normalizeH="0" baseline="0" noProof="0" dirty="0" smtClean="0">
              <a:ln>
                <a:noFill/>
              </a:ln>
              <a:effectLst/>
              <a:uLnTx/>
              <a:uFillTx/>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effectLst/>
                <a:uLnTx/>
                <a:uFillTx/>
                <a:ea typeface="+mn-ea"/>
                <a:cs typeface="+mn-cs"/>
              </a:rPr>
              <a:t>How to manage the cold weather rule:</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ea typeface="+mn-ea"/>
                <a:cs typeface="+mn-cs"/>
              </a:rPr>
              <a:t> </a:t>
            </a:r>
            <a:r>
              <a:rPr kumimoji="0" lang="en-GB" sz="2000" b="0" i="0" u="none" strike="noStrike" kern="1200" cap="none" spc="0" normalizeH="0" baseline="0" noProof="0" dirty="0" smtClean="0">
                <a:ln>
                  <a:noFill/>
                </a:ln>
                <a:effectLst/>
                <a:uLnTx/>
                <a:uFillTx/>
                <a:ea typeface="+mn-ea"/>
                <a:cs typeface="+mn-cs"/>
              </a:rPr>
              <a:t>Difficulty of evacuation</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ea typeface="+mn-ea"/>
                <a:cs typeface="+mn-cs"/>
              </a:rPr>
              <a:t> </a:t>
            </a:r>
            <a:r>
              <a:rPr kumimoji="0" lang="en-GB" sz="2000" b="0" i="0" u="none" strike="noStrike" kern="1200" cap="none" spc="0" normalizeH="0" baseline="0" noProof="0" dirty="0" smtClean="0">
                <a:ln>
                  <a:noFill/>
                </a:ln>
                <a:effectLst/>
                <a:uLnTx/>
                <a:uFillTx/>
                <a:ea typeface="+mn-ea"/>
                <a:cs typeface="+mn-cs"/>
              </a:rPr>
              <a:t>Unsafe to leave competitors</a:t>
            </a:r>
            <a:endParaRPr kumimoji="0" lang="cs-CZ" sz="2000" b="0" i="0" u="none" strike="noStrike" kern="1200" cap="none" spc="0" normalizeH="0" baseline="0" noProof="0" dirty="0" smtClean="0">
              <a:ln>
                <a:noFill/>
              </a:ln>
              <a:effectLst/>
              <a:uLnTx/>
              <a:uFillTx/>
              <a:ea typeface="+mn-ea"/>
              <a:cs typeface="+mn-cs"/>
            </a:endParaRPr>
          </a:p>
          <a:p>
            <a:pPr marL="457200" marR="0" lvl="1" indent="0" defTabSz="914400" rtl="0" eaLnBrk="1" fontAlgn="auto" latinLnBrk="0" hangingPunct="1">
              <a:lnSpc>
                <a:spcPct val="100000"/>
              </a:lnSpc>
              <a:spcBef>
                <a:spcPct val="20000"/>
              </a:spcBef>
              <a:spcAft>
                <a:spcPts val="0"/>
              </a:spcAft>
              <a:buClrTx/>
              <a:buSzTx/>
              <a:tabLst/>
              <a:defRPr/>
            </a:pPr>
            <a:r>
              <a:rPr kumimoji="0" lang="en-GB" sz="2000" b="0" i="0" u="none" strike="noStrike" kern="1200" cap="none" spc="0" normalizeH="0" baseline="0" noProof="0" dirty="0" smtClean="0">
                <a:ln>
                  <a:noFill/>
                </a:ln>
                <a:effectLst/>
                <a:uLnTx/>
                <a:uFillTx/>
                <a:ea typeface="+mn-ea"/>
                <a:cs typeface="+mn-cs"/>
              </a:rPr>
              <a:t> inactive at the start</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ea typeface="+mn-ea"/>
                <a:cs typeface="+mn-cs"/>
              </a:rPr>
              <a:t> </a:t>
            </a:r>
            <a:r>
              <a:rPr kumimoji="0" lang="en-GB" sz="2000" b="0" i="0" u="none" strike="noStrike" kern="1200" cap="none" spc="0" normalizeH="0" baseline="0" noProof="0" dirty="0" smtClean="0">
                <a:ln>
                  <a:noFill/>
                </a:ln>
                <a:effectLst/>
                <a:uLnTx/>
                <a:uFillTx/>
                <a:ea typeface="+mn-ea"/>
                <a:cs typeface="+mn-cs"/>
              </a:rPr>
              <a:t>Base decisions on forecast 24 hrs in advance</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ea typeface="+mn-ea"/>
                <a:cs typeface="+mn-cs"/>
              </a:rPr>
              <a:t> </a:t>
            </a:r>
            <a:r>
              <a:rPr kumimoji="0" lang="en-GB" sz="2000" b="0" i="0" u="none" strike="noStrike" kern="1200" cap="none" spc="0" normalizeH="0" baseline="0" noProof="0" dirty="0" smtClean="0">
                <a:ln>
                  <a:noFill/>
                </a:ln>
                <a:effectLst/>
                <a:uLnTx/>
                <a:uFillTx/>
                <a:ea typeface="+mn-ea"/>
                <a:cs typeface="+mn-cs"/>
              </a:rPr>
              <a:t>Check differences in temperature on course</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ea typeface="+mn-ea"/>
                <a:cs typeface="+mn-cs"/>
              </a:rPr>
              <a:t> </a:t>
            </a:r>
            <a:r>
              <a:rPr kumimoji="0" lang="en-GB" sz="2000" b="0" i="0" u="none" strike="noStrike" kern="1200" cap="none" spc="0" normalizeH="0" baseline="0" noProof="0" dirty="0" smtClean="0">
                <a:ln>
                  <a:noFill/>
                </a:ln>
                <a:effectLst/>
                <a:uLnTx/>
                <a:uFillTx/>
                <a:ea typeface="+mn-ea"/>
                <a:cs typeface="+mn-cs"/>
              </a:rPr>
              <a:t>Use local experience to judge likely temperature rises during day</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ea typeface="+mn-ea"/>
                <a:cs typeface="+mn-cs"/>
              </a:rPr>
              <a:t> </a:t>
            </a:r>
            <a:r>
              <a:rPr kumimoji="0" lang="en-GB" sz="2000" b="0" i="0" u="none" strike="noStrike" kern="1200" cap="none" spc="0" normalizeH="0" baseline="0" noProof="0" dirty="0" smtClean="0">
                <a:ln>
                  <a:noFill/>
                </a:ln>
                <a:effectLst/>
                <a:uLnTx/>
                <a:uFillTx/>
                <a:ea typeface="+mn-ea"/>
                <a:cs typeface="+mn-cs"/>
              </a:rPr>
              <a:t>Information to competitors on clothing and precautions</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ea typeface="+mn-ea"/>
                <a:cs typeface="+mn-cs"/>
              </a:rPr>
              <a:t> </a:t>
            </a:r>
            <a:r>
              <a:rPr kumimoji="0" lang="en-GB" sz="2000" b="0" i="0" u="none" strike="noStrike" kern="1200" cap="none" spc="0" normalizeH="0" baseline="0" noProof="0" dirty="0" smtClean="0">
                <a:ln>
                  <a:noFill/>
                </a:ln>
                <a:effectLst/>
                <a:uLnTx/>
                <a:uFillTx/>
                <a:ea typeface="+mn-ea"/>
                <a:cs typeface="+mn-cs"/>
              </a:rPr>
              <a:t>Control checks for hypothermia and frostbite</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effectLst/>
                <a:uLnTx/>
                <a:uFillTx/>
                <a:ea typeface="+mn-ea"/>
                <a:cs typeface="+mn-cs"/>
              </a:rPr>
              <a:t> </a:t>
            </a:r>
            <a:r>
              <a:rPr kumimoji="0" lang="en-GB" sz="2000" b="0" i="0" u="none" strike="noStrike" kern="1200" cap="none" spc="0" normalizeH="0" baseline="0" noProof="0" dirty="0" smtClean="0">
                <a:ln>
                  <a:noFill/>
                </a:ln>
                <a:effectLst/>
                <a:uLnTx/>
                <a:uFillTx/>
                <a:ea typeface="+mn-ea"/>
                <a:cs typeface="+mn-cs"/>
              </a:rPr>
              <a:t>Include information in TD Report</a:t>
            </a:r>
          </a:p>
        </p:txBody>
      </p:sp>
      <p:pic>
        <p:nvPicPr>
          <p:cNvPr id="4" name="Picture 2" descr="C:\Documents and Settings\gkadykov\Мои документы\rl\2010 RL\2010 фотогалерея и тексты на сайт\2010 3_Николов Перевоз\5_Николов.JPG"/>
          <p:cNvPicPr>
            <a:picLocks noChangeAspect="1" noChangeArrowheads="1"/>
          </p:cNvPicPr>
          <p:nvPr/>
        </p:nvPicPr>
        <p:blipFill>
          <a:blip r:embed="rId2" cstate="print"/>
          <a:srcRect/>
          <a:stretch>
            <a:fillRect/>
          </a:stretch>
        </p:blipFill>
        <p:spPr bwMode="auto">
          <a:xfrm>
            <a:off x="4860032" y="1607258"/>
            <a:ext cx="3712392" cy="246981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0"/>
          </p:nvPr>
        </p:nvSpPr>
        <p:spPr/>
        <p:txBody>
          <a:bodyPr/>
          <a:lstStyle/>
          <a:p>
            <a:r>
              <a:rPr lang="sl-SI" smtClean="0"/>
              <a:t>TD Seminar (CC)</a:t>
            </a:r>
            <a:endParaRPr lang="en-US" smtClean="0"/>
          </a:p>
        </p:txBody>
      </p:sp>
      <p:sp>
        <p:nvSpPr>
          <p:cNvPr id="45059" name="Rectangle 6"/>
          <p:cNvSpPr>
            <a:spLocks noGrp="1" noChangeArrowheads="1"/>
          </p:cNvSpPr>
          <p:nvPr>
            <p:ph idx="1"/>
          </p:nvPr>
        </p:nvSpPr>
        <p:spPr>
          <a:xfrm>
            <a:off x="452438" y="1600200"/>
            <a:ext cx="7853362" cy="4525963"/>
          </a:xfrm>
        </p:spPr>
        <p:txBody>
          <a:bodyPr/>
          <a:lstStyle/>
          <a:p>
            <a:pPr>
              <a:buFontTx/>
              <a:buNone/>
            </a:pPr>
            <a:r>
              <a:rPr lang="en-US" sz="1400" u="sng" dirty="0" smtClean="0"/>
              <a:t>BEFORE THE COMPETITION</a:t>
            </a:r>
            <a:r>
              <a:rPr lang="cs-CZ" sz="1400" u="sng" dirty="0" smtClean="0"/>
              <a:t> - GENERAL</a:t>
            </a:r>
            <a:endParaRPr lang="en-US" sz="1400" u="sng" dirty="0" smtClean="0"/>
          </a:p>
          <a:p>
            <a:pPr>
              <a:buFontTx/>
              <a:buNone/>
            </a:pPr>
            <a:endParaRPr lang="ru-RU" sz="1400" dirty="0" smtClean="0"/>
          </a:p>
          <a:p>
            <a:r>
              <a:rPr lang="en-US" sz="1400" dirty="0" smtClean="0"/>
              <a:t>Make contact with the race </a:t>
            </a:r>
            <a:r>
              <a:rPr lang="en-US" sz="1400" dirty="0" err="1" smtClean="0"/>
              <a:t>organising</a:t>
            </a:r>
            <a:r>
              <a:rPr lang="en-US" sz="1400" dirty="0" smtClean="0"/>
              <a:t> committee on receipt of assignment from FIS</a:t>
            </a:r>
            <a:r>
              <a:rPr lang="ru-RU" sz="1400" dirty="0" smtClean="0"/>
              <a:t>   </a:t>
            </a:r>
            <a:r>
              <a:rPr lang="en-US" sz="1400" dirty="0" smtClean="0"/>
              <a:t>304.3.2</a:t>
            </a:r>
            <a:endParaRPr lang="ru-RU" sz="1400" dirty="0" smtClean="0"/>
          </a:p>
          <a:p>
            <a:r>
              <a:rPr lang="en-US" sz="1400" dirty="0" smtClean="0"/>
              <a:t>Check race announcements and information for</a:t>
            </a:r>
            <a:r>
              <a:rPr lang="ru-RU" sz="1400" dirty="0" smtClean="0"/>
              <a:t> </a:t>
            </a:r>
            <a:r>
              <a:rPr lang="en-US" sz="1400" dirty="0" smtClean="0"/>
              <a:t>competitors</a:t>
            </a:r>
            <a:r>
              <a:rPr lang="ru-RU" sz="1400" dirty="0" smtClean="0"/>
              <a:t> </a:t>
            </a:r>
            <a:r>
              <a:rPr lang="en-US" sz="1400" dirty="0" smtClean="0"/>
              <a:t>382.1.1</a:t>
            </a:r>
            <a:r>
              <a:rPr lang="ru-RU" sz="1400" dirty="0" smtClean="0"/>
              <a:t>/</a:t>
            </a:r>
            <a:r>
              <a:rPr lang="en-US" sz="1400" dirty="0" smtClean="0"/>
              <a:t>382.1.2</a:t>
            </a:r>
            <a:endParaRPr lang="ru-RU" sz="1400" dirty="0" smtClean="0"/>
          </a:p>
          <a:p>
            <a:r>
              <a:rPr lang="en-US" sz="1400" dirty="0" smtClean="0"/>
              <a:t>Check arrangements for Jury and for handling problems</a:t>
            </a:r>
            <a:r>
              <a:rPr lang="ru-RU" sz="1400" dirty="0" smtClean="0"/>
              <a:t> </a:t>
            </a:r>
            <a:r>
              <a:rPr lang="en-US" sz="1400" dirty="0" smtClean="0"/>
              <a:t>and protests</a:t>
            </a:r>
            <a:r>
              <a:rPr lang="ru-RU" sz="1400" dirty="0" smtClean="0"/>
              <a:t>  </a:t>
            </a:r>
            <a:r>
              <a:rPr lang="en-US" sz="1400" dirty="0" smtClean="0"/>
              <a:t>304.3.3</a:t>
            </a:r>
            <a:endParaRPr lang="ru-RU" sz="1400" dirty="0" smtClean="0"/>
          </a:p>
          <a:p>
            <a:r>
              <a:rPr lang="en-US" sz="1400" dirty="0" smtClean="0"/>
              <a:t>Arrive on site in time to have two clear days before the competition    </a:t>
            </a:r>
            <a:r>
              <a:rPr lang="cs-CZ" sz="1400" dirty="0" smtClean="0"/>
              <a:t>3</a:t>
            </a:r>
            <a:r>
              <a:rPr lang="en-US" sz="1400" dirty="0" smtClean="0"/>
              <a:t>04.3.1</a:t>
            </a:r>
          </a:p>
          <a:p>
            <a:r>
              <a:rPr lang="en-US" sz="1400" dirty="0" smtClean="0"/>
              <a:t>Check the race </a:t>
            </a:r>
            <a:r>
              <a:rPr lang="en-US" sz="1400" dirty="0" err="1" smtClean="0"/>
              <a:t>organisers</a:t>
            </a:r>
            <a:r>
              <a:rPr lang="en-US" sz="1400" dirty="0" smtClean="0"/>
              <a:t> insurance policy	</a:t>
            </a:r>
            <a:r>
              <a:rPr lang="cs-CZ" sz="1400" dirty="0" smtClean="0"/>
              <a:t>2</a:t>
            </a:r>
            <a:r>
              <a:rPr lang="en-US" sz="1400" dirty="0" smtClean="0"/>
              <a:t>12.2</a:t>
            </a:r>
            <a:endParaRPr lang="ru-RU" sz="1400" dirty="0" smtClean="0"/>
          </a:p>
          <a:p>
            <a:r>
              <a:rPr lang="en-US" sz="1400" dirty="0" smtClean="0"/>
              <a:t>Check arrangements for prizes</a:t>
            </a:r>
            <a:r>
              <a:rPr lang="ru-RU" sz="1400" dirty="0" smtClean="0"/>
              <a:t>    </a:t>
            </a:r>
            <a:r>
              <a:rPr lang="cs-CZ" sz="1400" dirty="0" smtClean="0"/>
              <a:t>2</a:t>
            </a:r>
            <a:r>
              <a:rPr lang="en-US" sz="1400" dirty="0" smtClean="0"/>
              <a:t>19				</a:t>
            </a:r>
            <a:endParaRPr lang="ru-RU" sz="1400" dirty="0" smtClean="0"/>
          </a:p>
          <a:p>
            <a:r>
              <a:rPr lang="en-US" sz="1400" dirty="0" smtClean="0"/>
              <a:t>Check arrangements for Team Captains meetings (FMC)	304.3.3</a:t>
            </a:r>
            <a:endParaRPr lang="ru-RU" sz="1400" dirty="0" smtClean="0"/>
          </a:p>
          <a:p>
            <a:r>
              <a:rPr lang="en-US" sz="1400" dirty="0" smtClean="0"/>
              <a:t>Delegate specific duties to assistant TD if necessary</a:t>
            </a:r>
          </a:p>
          <a:p>
            <a:r>
              <a:rPr lang="en-GB" sz="1400" dirty="0" smtClean="0"/>
              <a:t>Check Medical, Evacuation and Communications Plans</a:t>
            </a:r>
            <a:endParaRPr lang="cs-CZ" sz="1400" dirty="0" smtClean="0"/>
          </a:p>
          <a:p>
            <a:r>
              <a:rPr lang="en-GB" sz="1400" dirty="0" smtClean="0"/>
              <a:t>Review cut-off locations and times</a:t>
            </a:r>
          </a:p>
          <a:p>
            <a:r>
              <a:rPr lang="en-GB" sz="1400" dirty="0" smtClean="0"/>
              <a:t>Check if FIS points are to be scored</a:t>
            </a:r>
          </a:p>
          <a:p>
            <a:r>
              <a:rPr lang="en-GB" sz="1400" dirty="0" smtClean="0"/>
              <a:t>Ascertain weather forecasts for race day</a:t>
            </a:r>
          </a:p>
          <a:p>
            <a:endParaRPr lang="en-GB" sz="1400" dirty="0" smtClean="0"/>
          </a:p>
        </p:txBody>
      </p:sp>
      <p:sp>
        <p:nvSpPr>
          <p:cNvPr id="5" name="Заголовок 1"/>
          <p:cNvSpPr txBox="1">
            <a:spLocks/>
          </p:cNvSpPr>
          <p:nvPr/>
        </p:nvSpPr>
        <p:spPr>
          <a:xfrm>
            <a:off x="457200" y="490662"/>
            <a:ext cx="8229600" cy="850106"/>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CHECKLIST FOR TDs FOR POPULAR RACES</a:t>
            </a:r>
            <a:r>
              <a:rPr kumimoji="0" lang="ru-RU" sz="3600" b="0" i="0" u="none" strike="noStrike" kern="1200" cap="none" spc="0" normalizeH="0" baseline="0" noProof="0" smtClean="0">
                <a:ln>
                  <a:noFill/>
                </a:ln>
                <a:solidFill>
                  <a:schemeClr val="tx1"/>
                </a:solidFill>
                <a:effectLst/>
                <a:uLnTx/>
                <a:uFillTx/>
                <a:latin typeface="+mj-lt"/>
                <a:ea typeface="+mj-ea"/>
                <a:cs typeface="+mj-cs"/>
              </a:rPr>
              <a:t/>
            </a:r>
            <a:br>
              <a:rPr kumimoji="0" lang="ru-RU" sz="3600" b="0" i="0" u="none" strike="noStrike" kern="1200" cap="none" spc="0" normalizeH="0" baseline="0" noProof="0" smtClean="0">
                <a:ln>
                  <a:noFill/>
                </a:ln>
                <a:solidFill>
                  <a:schemeClr val="tx1"/>
                </a:solidFill>
                <a:effectLst/>
                <a:uLnTx/>
                <a:uFillTx/>
                <a:latin typeface="+mj-lt"/>
                <a:ea typeface="+mj-ea"/>
                <a:cs typeface="+mj-cs"/>
              </a:rPr>
            </a:br>
            <a:endParaRPr kumimoji="0" lang="ru-RU"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0"/>
          </p:nvPr>
        </p:nvSpPr>
        <p:spPr/>
        <p:txBody>
          <a:bodyPr/>
          <a:lstStyle/>
          <a:p>
            <a:r>
              <a:rPr lang="sl-SI" smtClean="0"/>
              <a:t>TD Seminar (CC)</a:t>
            </a:r>
            <a:endParaRPr lang="en-US" smtClean="0"/>
          </a:p>
        </p:txBody>
      </p:sp>
      <p:sp>
        <p:nvSpPr>
          <p:cNvPr id="46083" name="Rectangle 6"/>
          <p:cNvSpPr>
            <a:spLocks noGrp="1" noChangeArrowheads="1"/>
          </p:cNvSpPr>
          <p:nvPr>
            <p:ph idx="1"/>
          </p:nvPr>
        </p:nvSpPr>
        <p:spPr>
          <a:xfrm>
            <a:off x="528638" y="1600200"/>
            <a:ext cx="7853362" cy="4525963"/>
          </a:xfrm>
        </p:spPr>
        <p:txBody>
          <a:bodyPr/>
          <a:lstStyle/>
          <a:p>
            <a:pPr>
              <a:buFontTx/>
              <a:buNone/>
            </a:pPr>
            <a:r>
              <a:rPr lang="en-US" sz="1400" u="sng" dirty="0" smtClean="0"/>
              <a:t>BEFORE THE COMPETITION</a:t>
            </a:r>
            <a:r>
              <a:rPr lang="cs-CZ" sz="1400" u="sng" dirty="0" smtClean="0"/>
              <a:t> - </a:t>
            </a:r>
            <a:r>
              <a:rPr lang="en-US" sz="1400" u="sng" dirty="0" smtClean="0"/>
              <a:t>THE COURSE</a:t>
            </a:r>
            <a:endParaRPr lang="ru-RU" sz="1400" dirty="0" smtClean="0"/>
          </a:p>
          <a:p>
            <a:pPr>
              <a:buFontTx/>
              <a:buNone/>
            </a:pPr>
            <a:endParaRPr lang="ru-RU" sz="1400" dirty="0" smtClean="0"/>
          </a:p>
          <a:p>
            <a:r>
              <a:rPr lang="en-US" sz="1400" dirty="0" smtClean="0"/>
              <a:t>Ski all or parts of the course</a:t>
            </a:r>
            <a:r>
              <a:rPr lang="ru-RU" sz="1400" dirty="0" smtClean="0"/>
              <a:t> </a:t>
            </a:r>
            <a:r>
              <a:rPr lang="en-US" sz="1400" dirty="0" smtClean="0"/>
              <a:t>304.3.3</a:t>
            </a:r>
            <a:endParaRPr lang="ru-RU" sz="1400" dirty="0" smtClean="0"/>
          </a:p>
          <a:p>
            <a:r>
              <a:rPr lang="en-US" sz="1400" dirty="0" smtClean="0"/>
              <a:t>Decide if course is satisfactory with special regard to safety</a:t>
            </a:r>
            <a:r>
              <a:rPr lang="ru-RU" sz="1400" dirty="0" smtClean="0"/>
              <a:t> </a:t>
            </a:r>
            <a:r>
              <a:rPr lang="en-US" sz="1400" dirty="0" smtClean="0"/>
              <a:t>or if changes are necessary304.3.3</a:t>
            </a:r>
            <a:endParaRPr lang="ru-RU" sz="1400" dirty="0" smtClean="0"/>
          </a:p>
          <a:p>
            <a:r>
              <a:rPr lang="en-US" sz="1400" dirty="0" smtClean="0"/>
              <a:t>Check road crossing arrangements</a:t>
            </a:r>
            <a:r>
              <a:rPr lang="ru-RU" sz="1400" dirty="0" smtClean="0"/>
              <a:t> </a:t>
            </a:r>
            <a:r>
              <a:rPr lang="en-US" sz="1400" dirty="0" smtClean="0"/>
              <a:t>384.4.3</a:t>
            </a:r>
            <a:r>
              <a:rPr lang="cs-CZ" sz="1400" dirty="0" smtClean="0"/>
              <a:t> </a:t>
            </a:r>
            <a:r>
              <a:rPr lang="cs-CZ" sz="1400" dirty="0" err="1" smtClean="0"/>
              <a:t>and</a:t>
            </a:r>
            <a:r>
              <a:rPr lang="cs-CZ" sz="1400" dirty="0" smtClean="0"/>
              <a:t> </a:t>
            </a:r>
            <a:r>
              <a:rPr lang="en-US" sz="1400" dirty="0" smtClean="0"/>
              <a:t>384.4.4				</a:t>
            </a:r>
            <a:endParaRPr lang="ru-RU" sz="1400" dirty="0" smtClean="0"/>
          </a:p>
          <a:p>
            <a:r>
              <a:rPr lang="en-US" sz="1400" dirty="0" smtClean="0"/>
              <a:t>Check course marking</a:t>
            </a:r>
            <a:r>
              <a:rPr lang="cs-CZ" sz="1400" dirty="0" smtClean="0"/>
              <a:t> </a:t>
            </a:r>
            <a:r>
              <a:rPr lang="en-US" sz="1400" dirty="0" smtClean="0"/>
              <a:t>384.5</a:t>
            </a:r>
            <a:endParaRPr lang="ru-RU" sz="1400" dirty="0" smtClean="0"/>
          </a:p>
          <a:p>
            <a:r>
              <a:rPr lang="en-US" sz="1400" dirty="0" smtClean="0"/>
              <a:t>Check provision of km boards</a:t>
            </a:r>
            <a:r>
              <a:rPr lang="ru-RU" sz="1400" dirty="0" smtClean="0"/>
              <a:t> </a:t>
            </a:r>
            <a:r>
              <a:rPr lang="cs-CZ" sz="1400" dirty="0" smtClean="0"/>
              <a:t>3</a:t>
            </a:r>
            <a:r>
              <a:rPr lang="en-US" sz="1400" dirty="0" smtClean="0"/>
              <a:t>84.5</a:t>
            </a:r>
            <a:endParaRPr lang="ru-RU" sz="1400" dirty="0" smtClean="0"/>
          </a:p>
          <a:p>
            <a:r>
              <a:rPr lang="en-US" sz="1400" dirty="0" smtClean="0"/>
              <a:t>Check conditions for officials</a:t>
            </a:r>
            <a:r>
              <a:rPr lang="ru-RU" sz="1400" dirty="0" smtClean="0"/>
              <a:t> </a:t>
            </a:r>
            <a:r>
              <a:rPr lang="en-US" sz="1400" dirty="0" smtClean="0"/>
              <a:t>320.2</a:t>
            </a:r>
            <a:endParaRPr lang="ru-RU" sz="1400" dirty="0" smtClean="0"/>
          </a:p>
          <a:p>
            <a:r>
              <a:rPr lang="en-US" sz="1400" dirty="0" smtClean="0"/>
              <a:t>Check arrangements for feeding stations</a:t>
            </a:r>
            <a:r>
              <a:rPr lang="ru-RU" sz="1400" dirty="0" smtClean="0"/>
              <a:t> </a:t>
            </a:r>
            <a:r>
              <a:rPr lang="en-US" sz="1400" dirty="0" smtClean="0"/>
              <a:t>384.6</a:t>
            </a:r>
            <a:endParaRPr lang="ru-RU" sz="1400" dirty="0" smtClean="0"/>
          </a:p>
          <a:p>
            <a:r>
              <a:rPr lang="en-US" sz="1400" dirty="0" smtClean="0"/>
              <a:t>Check medical aspects/first aid stations</a:t>
            </a:r>
            <a:r>
              <a:rPr lang="ru-RU" sz="1400" dirty="0" smtClean="0"/>
              <a:t> </a:t>
            </a:r>
            <a:r>
              <a:rPr lang="en-US" sz="1400" dirty="0" smtClean="0"/>
              <a:t>/</a:t>
            </a:r>
            <a:r>
              <a:rPr lang="ru-RU" sz="1400" dirty="0" smtClean="0"/>
              <a:t> </a:t>
            </a:r>
            <a:r>
              <a:rPr lang="en-US" sz="1400" dirty="0" smtClean="0"/>
              <a:t>cold weather</a:t>
            </a:r>
            <a:r>
              <a:rPr lang="ru-RU" sz="1400" dirty="0" smtClean="0"/>
              <a:t> </a:t>
            </a:r>
            <a:r>
              <a:rPr lang="en-US" sz="1400" dirty="0" smtClean="0"/>
              <a:t>304.3.2</a:t>
            </a:r>
            <a:r>
              <a:rPr lang="ru-RU" sz="1400" dirty="0" smtClean="0"/>
              <a:t> </a:t>
            </a:r>
            <a:r>
              <a:rPr lang="en-US" sz="1400" dirty="0" smtClean="0"/>
              <a:t>safety</a:t>
            </a:r>
            <a:r>
              <a:rPr lang="ru-RU" sz="1400" dirty="0" smtClean="0"/>
              <a:t> </a:t>
            </a:r>
            <a:r>
              <a:rPr lang="en-US" sz="1400" dirty="0" smtClean="0"/>
              <a:t>386</a:t>
            </a:r>
          </a:p>
          <a:p>
            <a:r>
              <a:rPr lang="en-GB" sz="1400" dirty="0" smtClean="0"/>
              <a:t>Determine grooming plan, with ability to re-groom during the race</a:t>
            </a:r>
            <a:endParaRPr lang="en-US" sz="1400" dirty="0" smtClean="0"/>
          </a:p>
          <a:p>
            <a:endParaRPr lang="ru-RU" sz="1400" dirty="0" smtClean="0"/>
          </a:p>
        </p:txBody>
      </p:sp>
      <p:sp>
        <p:nvSpPr>
          <p:cNvPr id="5" name="Заголовок 1"/>
          <p:cNvSpPr txBox="1">
            <a:spLocks/>
          </p:cNvSpPr>
          <p:nvPr/>
        </p:nvSpPr>
        <p:spPr>
          <a:xfrm>
            <a:off x="457200" y="490662"/>
            <a:ext cx="8229600" cy="850106"/>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CHECKLIST FOR TDs FOR POPULAR RACES</a:t>
            </a:r>
            <a:r>
              <a:rPr kumimoji="0" lang="ru-RU" sz="3600" b="0" i="0" u="none" strike="noStrike" kern="1200" cap="none" spc="0" normalizeH="0" baseline="0" noProof="0" smtClean="0">
                <a:ln>
                  <a:noFill/>
                </a:ln>
                <a:solidFill>
                  <a:schemeClr val="tx1"/>
                </a:solidFill>
                <a:effectLst/>
                <a:uLnTx/>
                <a:uFillTx/>
                <a:latin typeface="+mj-lt"/>
                <a:ea typeface="+mj-ea"/>
                <a:cs typeface="+mj-cs"/>
              </a:rPr>
              <a:t/>
            </a:r>
            <a:br>
              <a:rPr kumimoji="0" lang="ru-RU" sz="3600" b="0" i="0" u="none" strike="noStrike" kern="1200" cap="none" spc="0" normalizeH="0" baseline="0" noProof="0" smtClean="0">
                <a:ln>
                  <a:noFill/>
                </a:ln>
                <a:solidFill>
                  <a:schemeClr val="tx1"/>
                </a:solidFill>
                <a:effectLst/>
                <a:uLnTx/>
                <a:uFillTx/>
                <a:latin typeface="+mj-lt"/>
                <a:ea typeface="+mj-ea"/>
                <a:cs typeface="+mj-cs"/>
              </a:rPr>
            </a:br>
            <a:endParaRPr kumimoji="0" lang="ru-RU"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0"/>
          </p:nvPr>
        </p:nvSpPr>
        <p:spPr/>
        <p:txBody>
          <a:bodyPr/>
          <a:lstStyle/>
          <a:p>
            <a:r>
              <a:rPr lang="sl-SI" smtClean="0"/>
              <a:t>TD Seminar (CC)</a:t>
            </a:r>
            <a:endParaRPr lang="en-US" smtClean="0"/>
          </a:p>
        </p:txBody>
      </p:sp>
      <p:sp>
        <p:nvSpPr>
          <p:cNvPr id="47107" name="Rectangle 6"/>
          <p:cNvSpPr>
            <a:spLocks noGrp="1" noChangeArrowheads="1"/>
          </p:cNvSpPr>
          <p:nvPr>
            <p:ph idx="1"/>
          </p:nvPr>
        </p:nvSpPr>
        <p:spPr>
          <a:xfrm>
            <a:off x="528638" y="1600200"/>
            <a:ext cx="7929562" cy="4525963"/>
          </a:xfrm>
        </p:spPr>
        <p:txBody>
          <a:bodyPr/>
          <a:lstStyle/>
          <a:p>
            <a:pPr>
              <a:buFontTx/>
              <a:buNone/>
            </a:pPr>
            <a:r>
              <a:rPr lang="en-US" sz="1400" u="sng" dirty="0" smtClean="0"/>
              <a:t>BEFORE THE COMPETITION</a:t>
            </a:r>
            <a:r>
              <a:rPr lang="cs-CZ" sz="1400" u="sng" dirty="0" smtClean="0"/>
              <a:t> - </a:t>
            </a:r>
            <a:r>
              <a:rPr lang="en-US" sz="1400" u="sng" dirty="0" smtClean="0"/>
              <a:t>THE START</a:t>
            </a:r>
            <a:endParaRPr lang="cs-CZ" sz="1400" u="sng" dirty="0" smtClean="0"/>
          </a:p>
          <a:p>
            <a:pPr>
              <a:buFontTx/>
              <a:buNone/>
            </a:pPr>
            <a:endParaRPr lang="ru-RU" sz="1400" dirty="0" smtClean="0"/>
          </a:p>
          <a:p>
            <a:r>
              <a:rPr lang="en-US" sz="1400" dirty="0" smtClean="0"/>
              <a:t> Check start procedures/groupings</a:t>
            </a:r>
            <a:r>
              <a:rPr lang="ru-RU" sz="1400" dirty="0" smtClean="0"/>
              <a:t> </a:t>
            </a:r>
            <a:r>
              <a:rPr lang="en-US" sz="1400" dirty="0" smtClean="0"/>
              <a:t>381.4.1</a:t>
            </a:r>
            <a:endParaRPr lang="ru-RU" sz="1400" dirty="0" smtClean="0"/>
          </a:p>
          <a:p>
            <a:r>
              <a:rPr lang="ru-RU" sz="1400" dirty="0" smtClean="0"/>
              <a:t> </a:t>
            </a:r>
            <a:r>
              <a:rPr lang="en-US" sz="1400" dirty="0" smtClean="0"/>
              <a:t>Check layout of start area	</a:t>
            </a:r>
            <a:r>
              <a:rPr lang="ru-RU" sz="1400" dirty="0" smtClean="0"/>
              <a:t> </a:t>
            </a:r>
            <a:r>
              <a:rPr lang="en-US" sz="1400" dirty="0" smtClean="0"/>
              <a:t>384.2.1</a:t>
            </a:r>
            <a:endParaRPr lang="ru-RU" sz="1400" dirty="0" smtClean="0"/>
          </a:p>
          <a:p>
            <a:r>
              <a:rPr lang="ru-RU" sz="1400" dirty="0" smtClean="0"/>
              <a:t> </a:t>
            </a:r>
            <a:r>
              <a:rPr lang="en-US" sz="1400" dirty="0" smtClean="0"/>
              <a:t>Check that there are sufficient tracks</a:t>
            </a:r>
            <a:r>
              <a:rPr lang="ru-RU" sz="1400" dirty="0" smtClean="0"/>
              <a:t> </a:t>
            </a:r>
            <a:r>
              <a:rPr lang="en-US" sz="1400" dirty="0" smtClean="0"/>
              <a:t>384.3.1</a:t>
            </a:r>
            <a:r>
              <a:rPr lang="ru-RU" sz="1400" dirty="0" smtClean="0"/>
              <a:t> / </a:t>
            </a:r>
            <a:r>
              <a:rPr lang="en-US" sz="1400" dirty="0" smtClean="0"/>
              <a:t>384.4.4</a:t>
            </a:r>
            <a:endParaRPr lang="ru-RU" sz="1400" dirty="0" smtClean="0"/>
          </a:p>
          <a:p>
            <a:r>
              <a:rPr lang="en-US" sz="1400" dirty="0" smtClean="0"/>
              <a:t>Check availability of toilets at start</a:t>
            </a:r>
            <a:r>
              <a:rPr lang="ru-RU" sz="1400" dirty="0" smtClean="0"/>
              <a:t> </a:t>
            </a:r>
            <a:r>
              <a:rPr lang="en-US" sz="1400" dirty="0" smtClean="0"/>
              <a:t>320.3.3</a:t>
            </a:r>
            <a:endParaRPr lang="ru-RU" sz="1400" dirty="0" smtClean="0"/>
          </a:p>
          <a:p>
            <a:r>
              <a:rPr lang="en-US" sz="1400" dirty="0" smtClean="0"/>
              <a:t>Check loudspeaker information</a:t>
            </a:r>
            <a:r>
              <a:rPr lang="ru-RU" sz="1400" dirty="0" smtClean="0"/>
              <a:t> </a:t>
            </a:r>
            <a:r>
              <a:rPr lang="en-US" sz="1400" dirty="0" smtClean="0"/>
              <a:t>320.4.4</a:t>
            </a:r>
            <a:endParaRPr lang="ru-RU" sz="1400" dirty="0" smtClean="0"/>
          </a:p>
          <a:p>
            <a:r>
              <a:rPr lang="en-US" sz="1400" dirty="0" smtClean="0"/>
              <a:t>Other information and signing</a:t>
            </a:r>
            <a:r>
              <a:rPr lang="ru-RU" sz="1400" dirty="0" smtClean="0"/>
              <a:t> </a:t>
            </a:r>
            <a:r>
              <a:rPr lang="en-US" sz="1400" dirty="0" smtClean="0"/>
              <a:t>320.4.5</a:t>
            </a:r>
            <a:endParaRPr lang="ru-RU" sz="1400" dirty="0" smtClean="0"/>
          </a:p>
          <a:p>
            <a:r>
              <a:rPr lang="en-US" sz="1400" dirty="0" smtClean="0"/>
              <a:t>Check ski marking arrangements</a:t>
            </a:r>
            <a:r>
              <a:rPr lang="ru-RU" sz="1400" dirty="0" smtClean="0"/>
              <a:t> </a:t>
            </a:r>
            <a:r>
              <a:rPr lang="en-US" sz="1400" dirty="0" smtClean="0"/>
              <a:t>342</a:t>
            </a:r>
            <a:endParaRPr lang="ru-RU" sz="1400" dirty="0" smtClean="0"/>
          </a:p>
          <a:p>
            <a:r>
              <a:rPr lang="en-US" sz="1400" dirty="0" smtClean="0"/>
              <a:t>Check medical facilities	386.4.1</a:t>
            </a:r>
            <a:endParaRPr lang="ru-RU" sz="1400" dirty="0" smtClean="0"/>
          </a:p>
        </p:txBody>
      </p:sp>
      <p:sp>
        <p:nvSpPr>
          <p:cNvPr id="5" name="Заголовок 1"/>
          <p:cNvSpPr txBox="1">
            <a:spLocks/>
          </p:cNvSpPr>
          <p:nvPr/>
        </p:nvSpPr>
        <p:spPr>
          <a:xfrm>
            <a:off x="457200" y="490662"/>
            <a:ext cx="8229600" cy="850106"/>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CHECKLIST FOR TDs FOR POPULAR RACES</a:t>
            </a:r>
            <a:r>
              <a:rPr kumimoji="0" lang="ru-RU" sz="3600" b="0" i="0" u="none" strike="noStrike" kern="1200" cap="none" spc="0" normalizeH="0" baseline="0" noProof="0" smtClean="0">
                <a:ln>
                  <a:noFill/>
                </a:ln>
                <a:solidFill>
                  <a:schemeClr val="tx1"/>
                </a:solidFill>
                <a:effectLst/>
                <a:uLnTx/>
                <a:uFillTx/>
                <a:latin typeface="+mj-lt"/>
                <a:ea typeface="+mj-ea"/>
                <a:cs typeface="+mj-cs"/>
              </a:rPr>
              <a:t/>
            </a:r>
            <a:br>
              <a:rPr kumimoji="0" lang="ru-RU" sz="3600" b="0" i="0" u="none" strike="noStrike" kern="1200" cap="none" spc="0" normalizeH="0" baseline="0" noProof="0" smtClean="0">
                <a:ln>
                  <a:noFill/>
                </a:ln>
                <a:solidFill>
                  <a:schemeClr val="tx1"/>
                </a:solidFill>
                <a:effectLst/>
                <a:uLnTx/>
                <a:uFillTx/>
                <a:latin typeface="+mj-lt"/>
                <a:ea typeface="+mj-ea"/>
                <a:cs typeface="+mj-cs"/>
              </a:rPr>
            </a:br>
            <a:endParaRPr kumimoji="0" lang="ru-RU"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0"/>
          </p:nvPr>
        </p:nvSpPr>
        <p:spPr/>
        <p:txBody>
          <a:bodyPr/>
          <a:lstStyle/>
          <a:p>
            <a:r>
              <a:rPr lang="sl-SI" smtClean="0"/>
              <a:t>TD Seminar (CC)</a:t>
            </a:r>
            <a:endParaRPr lang="en-US" smtClean="0"/>
          </a:p>
        </p:txBody>
      </p:sp>
      <p:sp>
        <p:nvSpPr>
          <p:cNvPr id="48131" name="Rectangle 6"/>
          <p:cNvSpPr>
            <a:spLocks noGrp="1" noChangeArrowheads="1"/>
          </p:cNvSpPr>
          <p:nvPr>
            <p:ph idx="1"/>
          </p:nvPr>
        </p:nvSpPr>
        <p:spPr>
          <a:xfrm>
            <a:off x="611188" y="1628775"/>
            <a:ext cx="8208962" cy="4525963"/>
          </a:xfrm>
        </p:spPr>
        <p:txBody>
          <a:bodyPr/>
          <a:lstStyle/>
          <a:p>
            <a:pPr>
              <a:buFontTx/>
              <a:buNone/>
            </a:pPr>
            <a:r>
              <a:rPr lang="en-US" sz="1400" u="sng" dirty="0" smtClean="0"/>
              <a:t>BEFORE THE COMPETITION</a:t>
            </a:r>
            <a:r>
              <a:rPr lang="cs-CZ" sz="1400" u="sng" dirty="0" smtClean="0"/>
              <a:t> - </a:t>
            </a:r>
            <a:r>
              <a:rPr lang="en-US" sz="1400" u="sng" dirty="0" smtClean="0"/>
              <a:t>THE FINISH</a:t>
            </a:r>
            <a:endParaRPr lang="cs-CZ" sz="1400" u="sng" dirty="0" smtClean="0"/>
          </a:p>
          <a:p>
            <a:pPr>
              <a:buFontTx/>
              <a:buNone/>
            </a:pPr>
            <a:endParaRPr lang="ru-RU" sz="1400" dirty="0" smtClean="0"/>
          </a:p>
          <a:p>
            <a:r>
              <a:rPr lang="en-US" sz="1400" dirty="0" smtClean="0"/>
              <a:t> Check layout of finish area</a:t>
            </a:r>
            <a:r>
              <a:rPr lang="ru-RU" sz="1400" dirty="0" smtClean="0"/>
              <a:t> </a:t>
            </a:r>
            <a:r>
              <a:rPr lang="en-US" sz="1400" dirty="0" smtClean="0"/>
              <a:t>384.3.1	</a:t>
            </a:r>
            <a:endParaRPr lang="ru-RU" sz="1400" dirty="0" smtClean="0"/>
          </a:p>
          <a:p>
            <a:r>
              <a:rPr lang="en-US" sz="1400" dirty="0" smtClean="0"/>
              <a:t>Check timekeeping arrangements</a:t>
            </a:r>
            <a:r>
              <a:rPr lang="ru-RU" sz="1400" dirty="0" smtClean="0"/>
              <a:t> </a:t>
            </a:r>
            <a:r>
              <a:rPr lang="en-US" sz="1400" dirty="0" smtClean="0"/>
              <a:t>352.1.1</a:t>
            </a:r>
            <a:endParaRPr lang="ru-RU" sz="1400" dirty="0" smtClean="0"/>
          </a:p>
          <a:p>
            <a:r>
              <a:rPr lang="en-US" sz="1400" dirty="0" smtClean="0"/>
              <a:t>Check finish recording arrangements</a:t>
            </a:r>
            <a:r>
              <a:rPr lang="ru-RU" sz="1400" dirty="0" smtClean="0"/>
              <a:t> </a:t>
            </a:r>
            <a:r>
              <a:rPr lang="en-US" sz="1400" dirty="0" smtClean="0"/>
              <a:t>320.2.2</a:t>
            </a:r>
            <a:r>
              <a:rPr lang="ru-RU" sz="1400" dirty="0" smtClean="0"/>
              <a:t> /</a:t>
            </a:r>
            <a:r>
              <a:rPr lang="en-US" sz="1400" dirty="0" smtClean="0"/>
              <a:t>353</a:t>
            </a:r>
            <a:endParaRPr lang="ru-RU" sz="1400" dirty="0" smtClean="0"/>
          </a:p>
          <a:p>
            <a:r>
              <a:rPr lang="en-US" sz="1400" dirty="0" smtClean="0"/>
              <a:t>Check ski checking arrangements</a:t>
            </a:r>
            <a:r>
              <a:rPr lang="ru-RU" sz="1400" dirty="0" smtClean="0"/>
              <a:t> </a:t>
            </a:r>
            <a:r>
              <a:rPr lang="en-US" sz="1400" dirty="0" smtClean="0"/>
              <a:t>353.1.7</a:t>
            </a:r>
            <a:endParaRPr lang="ru-RU" sz="1400" dirty="0" smtClean="0"/>
          </a:p>
          <a:p>
            <a:r>
              <a:rPr lang="en-US" sz="1400" dirty="0" smtClean="0"/>
              <a:t>Check availability of medical facilities</a:t>
            </a:r>
            <a:r>
              <a:rPr lang="ru-RU" sz="1400" dirty="0" smtClean="0"/>
              <a:t> </a:t>
            </a:r>
            <a:r>
              <a:rPr lang="en-US" sz="1400" dirty="0" smtClean="0"/>
              <a:t>386.4.1</a:t>
            </a:r>
            <a:endParaRPr lang="ru-RU" sz="1400" dirty="0" smtClean="0"/>
          </a:p>
          <a:p>
            <a:r>
              <a:rPr lang="en-US" sz="1400" dirty="0" smtClean="0"/>
              <a:t>Check availability of refreshments</a:t>
            </a:r>
            <a:r>
              <a:rPr lang="ru-RU" sz="1400" dirty="0" smtClean="0"/>
              <a:t> </a:t>
            </a:r>
            <a:r>
              <a:rPr lang="en-US" sz="1400" dirty="0" smtClean="0"/>
              <a:t>384.6.1</a:t>
            </a:r>
            <a:endParaRPr lang="ru-RU" sz="1400" dirty="0" smtClean="0"/>
          </a:p>
          <a:p>
            <a:r>
              <a:rPr lang="en-US" sz="1400" dirty="0" smtClean="0"/>
              <a:t>Check baggage collection and changing arrangements 382.2.1</a:t>
            </a:r>
          </a:p>
          <a:p>
            <a:r>
              <a:rPr lang="en-GB" sz="1400" dirty="0" smtClean="0"/>
              <a:t>Protest time 15 </a:t>
            </a:r>
            <a:r>
              <a:rPr lang="en-GB" sz="1400" dirty="0" err="1" smtClean="0"/>
              <a:t>mins</a:t>
            </a:r>
            <a:r>
              <a:rPr lang="en-GB" sz="1400" dirty="0" smtClean="0"/>
              <a:t> after publication of the relevant unofficial results</a:t>
            </a:r>
            <a:endParaRPr lang="ru-RU" sz="1400" dirty="0" smtClean="0"/>
          </a:p>
        </p:txBody>
      </p:sp>
      <p:sp>
        <p:nvSpPr>
          <p:cNvPr id="5" name="Заголовок 1"/>
          <p:cNvSpPr txBox="1">
            <a:spLocks/>
          </p:cNvSpPr>
          <p:nvPr/>
        </p:nvSpPr>
        <p:spPr>
          <a:xfrm>
            <a:off x="457200" y="490662"/>
            <a:ext cx="8229600" cy="850106"/>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CHECKLIST FOR TDs FOR POPULAR RACES</a:t>
            </a:r>
            <a:r>
              <a:rPr kumimoji="0" lang="ru-RU" sz="3600" b="0" i="0" u="none" strike="noStrike" kern="1200" cap="none" spc="0" normalizeH="0" baseline="0" noProof="0" smtClean="0">
                <a:ln>
                  <a:noFill/>
                </a:ln>
                <a:solidFill>
                  <a:schemeClr val="tx1"/>
                </a:solidFill>
                <a:effectLst/>
                <a:uLnTx/>
                <a:uFillTx/>
                <a:latin typeface="+mj-lt"/>
                <a:ea typeface="+mj-ea"/>
                <a:cs typeface="+mj-cs"/>
              </a:rPr>
              <a:t/>
            </a:r>
            <a:br>
              <a:rPr kumimoji="0" lang="ru-RU" sz="3600" b="0" i="0" u="none" strike="noStrike" kern="1200" cap="none" spc="0" normalizeH="0" baseline="0" noProof="0" smtClean="0">
                <a:ln>
                  <a:noFill/>
                </a:ln>
                <a:solidFill>
                  <a:schemeClr val="tx1"/>
                </a:solidFill>
                <a:effectLst/>
                <a:uLnTx/>
                <a:uFillTx/>
                <a:latin typeface="+mj-lt"/>
                <a:ea typeface="+mj-ea"/>
                <a:cs typeface="+mj-cs"/>
              </a:rPr>
            </a:br>
            <a:endParaRPr kumimoji="0" lang="ru-RU"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0"/>
          </p:nvPr>
        </p:nvSpPr>
        <p:spPr/>
        <p:txBody>
          <a:bodyPr/>
          <a:lstStyle/>
          <a:p>
            <a:r>
              <a:rPr lang="sl-SI" smtClean="0"/>
              <a:t>TD Seminar (CC)</a:t>
            </a:r>
          </a:p>
          <a:p>
            <a:endParaRPr lang="en-US" smtClean="0"/>
          </a:p>
        </p:txBody>
      </p:sp>
      <p:sp>
        <p:nvSpPr>
          <p:cNvPr id="49155" name="Rectangle 6"/>
          <p:cNvSpPr>
            <a:spLocks noGrp="1" noChangeArrowheads="1"/>
          </p:cNvSpPr>
          <p:nvPr>
            <p:ph idx="1"/>
          </p:nvPr>
        </p:nvSpPr>
        <p:spPr>
          <a:xfrm>
            <a:off x="528638" y="1600200"/>
            <a:ext cx="8005762" cy="4525963"/>
          </a:xfrm>
        </p:spPr>
        <p:txBody>
          <a:bodyPr/>
          <a:lstStyle/>
          <a:p>
            <a:pPr>
              <a:buFontTx/>
              <a:buNone/>
            </a:pPr>
            <a:r>
              <a:rPr lang="en-US" sz="1400" u="sng" dirty="0" smtClean="0"/>
              <a:t>BEFORE THE COMPETITION</a:t>
            </a:r>
            <a:r>
              <a:rPr lang="cs-CZ" sz="1400" u="sng" dirty="0" smtClean="0"/>
              <a:t> – </a:t>
            </a:r>
            <a:r>
              <a:rPr lang="en-US" sz="1400" u="sng" dirty="0" smtClean="0"/>
              <a:t>CONTROLS</a:t>
            </a:r>
            <a:endParaRPr lang="cs-CZ" sz="1400" u="sng" dirty="0" smtClean="0"/>
          </a:p>
          <a:p>
            <a:pPr>
              <a:buFontTx/>
              <a:buNone/>
            </a:pPr>
            <a:endParaRPr lang="ru-RU" sz="1400" dirty="0" smtClean="0"/>
          </a:p>
          <a:p>
            <a:r>
              <a:rPr lang="en-US" sz="1400" dirty="0" smtClean="0"/>
              <a:t> Advertising controls	385.1.1</a:t>
            </a:r>
            <a:endParaRPr lang="ru-RU" sz="1400" dirty="0" smtClean="0"/>
          </a:p>
          <a:p>
            <a:r>
              <a:rPr lang="en-US" sz="1400" dirty="0" smtClean="0"/>
              <a:t>Equipment controls	381.7</a:t>
            </a:r>
            <a:endParaRPr lang="ru-RU" sz="1400" dirty="0" smtClean="0"/>
          </a:p>
          <a:p>
            <a:r>
              <a:rPr lang="en-US" sz="1400" dirty="0" smtClean="0"/>
              <a:t>Doping controls		221.4</a:t>
            </a:r>
            <a:endParaRPr lang="ru-RU" sz="1400" dirty="0" smtClean="0"/>
          </a:p>
          <a:p>
            <a:r>
              <a:rPr lang="en-US" sz="1400" dirty="0" smtClean="0"/>
              <a:t>Technique controls	385.1.1</a:t>
            </a:r>
            <a:endParaRPr lang="ru-RU" sz="1400" dirty="0" smtClean="0"/>
          </a:p>
          <a:p>
            <a:r>
              <a:rPr lang="en-US" sz="1400" dirty="0" smtClean="0"/>
              <a:t>Other course controls including time limits and completion of full course 382.2.1</a:t>
            </a:r>
            <a:endParaRPr lang="ru-RU" sz="1400" dirty="0" smtClean="0"/>
          </a:p>
          <a:p>
            <a:r>
              <a:rPr lang="en-US" sz="1400" dirty="0" smtClean="0"/>
              <a:t>Closing patrol		382.2.1</a:t>
            </a:r>
            <a:endParaRPr lang="ru-RU" sz="1400" dirty="0" smtClean="0"/>
          </a:p>
        </p:txBody>
      </p:sp>
      <p:sp>
        <p:nvSpPr>
          <p:cNvPr id="6" name="Заголовок 1"/>
          <p:cNvSpPr txBox="1">
            <a:spLocks/>
          </p:cNvSpPr>
          <p:nvPr/>
        </p:nvSpPr>
        <p:spPr>
          <a:xfrm>
            <a:off x="457200" y="490662"/>
            <a:ext cx="8229600" cy="850106"/>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CHECKLIST FOR TDs FOR POPULAR RACES</a:t>
            </a:r>
            <a:r>
              <a:rPr kumimoji="0" lang="ru-RU" sz="3600" b="0" i="0" u="none" strike="noStrike" kern="1200" cap="none" spc="0" normalizeH="0" baseline="0" noProof="0" dirty="0" smtClean="0">
                <a:ln>
                  <a:noFill/>
                </a:ln>
                <a:solidFill>
                  <a:schemeClr val="tx1"/>
                </a:solidFill>
                <a:effectLst/>
                <a:uLnTx/>
                <a:uFillTx/>
                <a:latin typeface="+mj-lt"/>
                <a:ea typeface="+mj-ea"/>
                <a:cs typeface="+mj-cs"/>
              </a:rPr>
              <a:t/>
            </a:r>
            <a:br>
              <a:rPr kumimoji="0" lang="ru-RU" sz="3600" b="0" i="0" u="none" strike="noStrike" kern="1200" cap="none" spc="0" normalizeH="0" baseline="0" noProof="0" dirty="0" smtClean="0">
                <a:ln>
                  <a:noFill/>
                </a:ln>
                <a:solidFill>
                  <a:schemeClr val="tx1"/>
                </a:solidFill>
                <a:effectLst/>
                <a:uLnTx/>
                <a:uFillTx/>
                <a:latin typeface="+mj-lt"/>
                <a:ea typeface="+mj-ea"/>
                <a:cs typeface="+mj-cs"/>
              </a:rPr>
            </a:br>
            <a:endParaRPr kumimoji="0" lang="ru-RU"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0"/>
          </p:nvPr>
        </p:nvSpPr>
        <p:spPr/>
        <p:txBody>
          <a:bodyPr/>
          <a:lstStyle/>
          <a:p>
            <a:r>
              <a:rPr lang="sl-SI" smtClean="0"/>
              <a:t>TD Seminar (CC)</a:t>
            </a:r>
          </a:p>
          <a:p>
            <a:endParaRPr lang="en-US" smtClean="0"/>
          </a:p>
        </p:txBody>
      </p:sp>
      <p:sp>
        <p:nvSpPr>
          <p:cNvPr id="50179" name="Rectangle 6"/>
          <p:cNvSpPr>
            <a:spLocks noGrp="1" noChangeArrowheads="1"/>
          </p:cNvSpPr>
          <p:nvPr>
            <p:ph idx="1"/>
          </p:nvPr>
        </p:nvSpPr>
        <p:spPr>
          <a:xfrm>
            <a:off x="604838" y="1600200"/>
            <a:ext cx="7853362" cy="4525963"/>
          </a:xfrm>
        </p:spPr>
        <p:txBody>
          <a:bodyPr/>
          <a:lstStyle/>
          <a:p>
            <a:pPr>
              <a:buFontTx/>
              <a:buNone/>
            </a:pPr>
            <a:r>
              <a:rPr lang="en-US" sz="1400" u="sng" dirty="0" smtClean="0"/>
              <a:t>DURING THE COMPETITION</a:t>
            </a:r>
            <a:r>
              <a:rPr lang="en-US" sz="1400" dirty="0" smtClean="0"/>
              <a:t> </a:t>
            </a:r>
            <a:endParaRPr lang="cs-CZ" sz="1400" dirty="0" smtClean="0"/>
          </a:p>
          <a:p>
            <a:pPr>
              <a:buFontTx/>
              <a:buNone/>
            </a:pPr>
            <a:endParaRPr lang="ru-RU" sz="1400" dirty="0" smtClean="0"/>
          </a:p>
          <a:p>
            <a:r>
              <a:rPr lang="en-US" sz="1400" dirty="0" smtClean="0"/>
              <a:t>Arrive at start 2 hours before competition			304.4.1</a:t>
            </a:r>
            <a:endParaRPr lang="ru-RU" sz="1400" dirty="0" smtClean="0"/>
          </a:p>
          <a:p>
            <a:r>
              <a:rPr lang="en-US" sz="1400" dirty="0" smtClean="0"/>
              <a:t>Receive report from chief of competition and chief of course</a:t>
            </a:r>
            <a:r>
              <a:rPr lang="ru-RU" sz="1400" dirty="0" smtClean="0"/>
              <a:t> 	</a:t>
            </a:r>
            <a:r>
              <a:rPr lang="en-US" sz="1400" dirty="0" smtClean="0"/>
              <a:t>304.4.1</a:t>
            </a:r>
            <a:endParaRPr lang="ru-RU" sz="1400" dirty="0" smtClean="0"/>
          </a:p>
          <a:p>
            <a:r>
              <a:rPr lang="en-US" sz="1400" dirty="0" smtClean="0"/>
              <a:t>Check temperature on selected parts of the course		304.4.1</a:t>
            </a:r>
            <a:endParaRPr lang="ru-RU" sz="1400" dirty="0" smtClean="0"/>
          </a:p>
          <a:p>
            <a:r>
              <a:rPr lang="en-US" sz="1400" dirty="0" smtClean="0"/>
              <a:t>Check equipment and commercial markings for</a:t>
            </a:r>
            <a:r>
              <a:rPr lang="ru-RU" sz="1400" dirty="0" smtClean="0"/>
              <a:t> </a:t>
            </a:r>
            <a:r>
              <a:rPr lang="en-US" sz="1400" dirty="0" smtClean="0"/>
              <a:t>elite group</a:t>
            </a:r>
            <a:r>
              <a:rPr lang="ru-RU" sz="1400" dirty="0" smtClean="0"/>
              <a:t> 	</a:t>
            </a:r>
            <a:r>
              <a:rPr lang="en-US" sz="1400" dirty="0" smtClean="0"/>
              <a:t>304.4.1</a:t>
            </a:r>
            <a:endParaRPr lang="ru-RU" sz="1400" dirty="0" smtClean="0"/>
          </a:p>
          <a:p>
            <a:r>
              <a:rPr lang="en-US" sz="1400" dirty="0" smtClean="0"/>
              <a:t>Remain in start area until all starts have been 	completed, then transfer to finish area</a:t>
            </a:r>
            <a:r>
              <a:rPr lang="ru-RU" sz="1400" dirty="0" smtClean="0"/>
              <a:t>			</a:t>
            </a:r>
            <a:r>
              <a:rPr lang="en-US" sz="1400" dirty="0" smtClean="0"/>
              <a:t>304.4.1</a:t>
            </a:r>
            <a:endParaRPr lang="ru-RU" sz="1400" dirty="0" smtClean="0"/>
          </a:p>
          <a:p>
            <a:r>
              <a:rPr lang="en-US" sz="1400" dirty="0" smtClean="0"/>
              <a:t>Stay in contact with chief of competition and chief</a:t>
            </a:r>
            <a:r>
              <a:rPr lang="ru-RU" sz="1400" dirty="0" smtClean="0"/>
              <a:t> </a:t>
            </a:r>
            <a:r>
              <a:rPr lang="en-US" sz="1400" dirty="0" smtClean="0"/>
              <a:t>of race, by radio if possible	</a:t>
            </a:r>
            <a:r>
              <a:rPr lang="ru-RU" sz="1400" dirty="0" smtClean="0"/>
              <a:t>			</a:t>
            </a:r>
            <a:r>
              <a:rPr lang="en-US" sz="1400" dirty="0" smtClean="0"/>
              <a:t>304.4.1</a:t>
            </a:r>
            <a:endParaRPr lang="ru-RU" sz="1400" dirty="0" smtClean="0"/>
          </a:p>
          <a:p>
            <a:r>
              <a:rPr lang="en-US" sz="1400" dirty="0" smtClean="0"/>
              <a:t>Supervise all aspects of the race				304.4.1</a:t>
            </a:r>
            <a:endParaRPr lang="ru-RU" sz="1400" dirty="0" smtClean="0"/>
          </a:p>
        </p:txBody>
      </p:sp>
      <p:sp>
        <p:nvSpPr>
          <p:cNvPr id="5" name="Заголовок 1"/>
          <p:cNvSpPr txBox="1">
            <a:spLocks/>
          </p:cNvSpPr>
          <p:nvPr/>
        </p:nvSpPr>
        <p:spPr>
          <a:xfrm>
            <a:off x="457200" y="490662"/>
            <a:ext cx="8229600" cy="850106"/>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CHECKLIST FOR TDs FOR POPULAR RACES</a:t>
            </a:r>
            <a:r>
              <a:rPr kumimoji="0" lang="ru-RU" sz="3600" b="0" i="0" u="none" strike="noStrike" kern="1200" cap="none" spc="0" normalizeH="0" baseline="0" noProof="0" dirty="0" smtClean="0">
                <a:ln>
                  <a:noFill/>
                </a:ln>
                <a:solidFill>
                  <a:schemeClr val="tx1"/>
                </a:solidFill>
                <a:effectLst/>
                <a:uLnTx/>
                <a:uFillTx/>
                <a:latin typeface="+mj-lt"/>
                <a:ea typeface="+mj-ea"/>
                <a:cs typeface="+mj-cs"/>
              </a:rPr>
              <a:t/>
            </a:r>
            <a:br>
              <a:rPr kumimoji="0" lang="ru-RU" sz="3600" b="0" i="0" u="none" strike="noStrike" kern="1200" cap="none" spc="0" normalizeH="0" baseline="0" noProof="0" dirty="0" smtClean="0">
                <a:ln>
                  <a:noFill/>
                </a:ln>
                <a:solidFill>
                  <a:schemeClr val="tx1"/>
                </a:solidFill>
                <a:effectLst/>
                <a:uLnTx/>
                <a:uFillTx/>
                <a:latin typeface="+mj-lt"/>
                <a:ea typeface="+mj-ea"/>
                <a:cs typeface="+mj-cs"/>
              </a:rPr>
            </a:br>
            <a:endParaRPr kumimoji="0" lang="ru-RU"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a:xfrm>
            <a:off x="323528" y="1772816"/>
            <a:ext cx="8218488" cy="4352925"/>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FIS </a:t>
            </a:r>
            <a:r>
              <a:rPr kumimoji="0" lang="cs-CZ" sz="2000" b="1" i="0" u="none" strike="noStrike" kern="1200" cap="none" spc="0" normalizeH="0" baseline="0" noProof="0" dirty="0" err="1" smtClean="0">
                <a:ln>
                  <a:noFill/>
                </a:ln>
                <a:solidFill>
                  <a:schemeClr val="tx1">
                    <a:tint val="75000"/>
                  </a:schemeClr>
                </a:solidFill>
                <a:effectLst/>
                <a:uLnTx/>
                <a:uFillTx/>
                <a:latin typeface="+mn-lt"/>
                <a:ea typeface="+mn-ea"/>
                <a:cs typeface="+mn-cs"/>
              </a:rPr>
              <a:t>Code</a:t>
            </a:r>
            <a:endPar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For</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participation</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at</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OWG, WSC, JWSC, WC, Continental Cup and FIS competitions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personal</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FIS </a:t>
            </a:r>
            <a:r>
              <a:rPr kumimoji="0" lang="cs-CZ" sz="2000" b="1" i="0" u="none" strike="noStrike" kern="1200" cap="none" spc="0" normalizeH="0" baseline="0" noProof="0" dirty="0" err="1" smtClean="0">
                <a:ln>
                  <a:noFill/>
                </a:ln>
                <a:solidFill>
                  <a:schemeClr val="tx1">
                    <a:tint val="75000"/>
                  </a:schemeClr>
                </a:solidFill>
                <a:effectLst/>
                <a:uLnTx/>
                <a:uFillTx/>
                <a:latin typeface="+mn-lt"/>
                <a:ea typeface="+mn-ea"/>
                <a:cs typeface="+mn-cs"/>
              </a:rPr>
              <a:t>Code</a:t>
            </a: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tint val="75000"/>
                  </a:schemeClr>
                </a:solidFill>
                <a:effectLst/>
                <a:uLnTx/>
                <a:uFillTx/>
                <a:latin typeface="+mn-lt"/>
                <a:ea typeface="+mn-ea"/>
                <a:cs typeface="+mn-cs"/>
              </a:rPr>
              <a:t>number</a:t>
            </a: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tint val="75000"/>
                  </a:schemeClr>
                </a:solidFill>
                <a:effectLst/>
                <a:uLnTx/>
                <a:uFillTx/>
                <a:latin typeface="+mn-lt"/>
                <a:ea typeface="+mn-ea"/>
                <a:cs typeface="+mn-cs"/>
              </a:rPr>
              <a:t>is</a:t>
            </a: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tint val="75000"/>
                  </a:schemeClr>
                </a:solidFill>
                <a:effectLst/>
                <a:uLnTx/>
                <a:uFillTx/>
                <a:latin typeface="+mn-lt"/>
                <a:ea typeface="+mn-ea"/>
                <a:cs typeface="+mn-cs"/>
              </a:rPr>
              <a:t>required</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Unique Identifier</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of a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c</a:t>
            </a:r>
            <a:r>
              <a:rPr kumimoji="0" lang="en-US"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ompetitor</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for FIS Information System</a:t>
            </a: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Does not change through whole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c</a:t>
            </a:r>
            <a:r>
              <a:rPr kumimoji="0" lang="en-US"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areer</a:t>
            </a: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Registration by NSA</a:t>
            </a: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Signed Athletes Declaration</a:t>
            </a: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Paid FIS Code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30 CHF / 100 CHF</a:t>
            </a: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Status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hlinkClick r:id="rId2"/>
              </a:rPr>
              <a:t>w</a:t>
            </a:r>
            <a:r>
              <a:rPr kumimoji="0" lang="sl-SI" sz="2000" b="0" i="0" u="none" strike="noStrike" kern="1200" cap="none" spc="0" normalizeH="0" baseline="0" noProof="0" dirty="0" smtClean="0">
                <a:ln>
                  <a:noFill/>
                </a:ln>
                <a:solidFill>
                  <a:schemeClr val="tx1">
                    <a:tint val="75000"/>
                  </a:schemeClr>
                </a:solidFill>
                <a:effectLst/>
                <a:uLnTx/>
                <a:uFillTx/>
                <a:latin typeface="+mn-lt"/>
                <a:ea typeface="+mn-ea"/>
                <a:cs typeface="+mn-cs"/>
                <a:hlinkClick r:id="rId2"/>
              </a:rPr>
              <a:t>w</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hlinkClick r:id="rId2"/>
              </a:rPr>
              <a:t>w.fisski.com</a:t>
            </a:r>
            <a:r>
              <a:rPr kumimoji="0" lang="cs-CZ" sz="2000" b="1" i="0" u="none" strike="noStrike" kern="1200" cap="none" spc="0" normalizeH="0" baseline="0" noProof="0" dirty="0" smtClean="0">
                <a:ln>
                  <a:noFill/>
                </a:ln>
                <a:solidFill>
                  <a:srgbClr val="990000"/>
                </a:solidFill>
                <a:effectLst/>
                <a:uLnTx/>
                <a:uFillTx/>
                <a:latin typeface="+mn-lt"/>
                <a:ea typeface="+mn-ea"/>
                <a:cs typeface="+mn-cs"/>
              </a:rPr>
              <a:t> </a:t>
            </a:r>
          </a:p>
          <a:p>
            <a:pPr marL="457200" marR="0" lvl="1" indent="0" defTabSz="914400" rtl="0" eaLnBrk="1" fontAlgn="auto" latinLnBrk="0" hangingPunct="1">
              <a:lnSpc>
                <a:spcPct val="90000"/>
              </a:lnSpc>
              <a:spcBef>
                <a:spcPct val="20000"/>
              </a:spcBef>
              <a:spcAft>
                <a:spcPts val="0"/>
              </a:spcAft>
              <a:buClrTx/>
              <a:buSzTx/>
              <a:buFontTx/>
              <a:buNone/>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Active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Not Active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Retired</a:t>
            </a: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3" name="Group 4"/>
          <p:cNvGrpSpPr>
            <a:grpSpLocks/>
          </p:cNvGrpSpPr>
          <p:nvPr/>
        </p:nvGrpSpPr>
        <p:grpSpPr bwMode="auto">
          <a:xfrm>
            <a:off x="4067944" y="1484784"/>
            <a:ext cx="4427538" cy="4718050"/>
            <a:chOff x="1655" y="618"/>
            <a:chExt cx="3468" cy="3630"/>
          </a:xfrm>
        </p:grpSpPr>
        <p:pic>
          <p:nvPicPr>
            <p:cNvPr id="5" name="Picture 5"/>
            <p:cNvPicPr>
              <a:picLocks noChangeAspect="1" noChangeArrowheads="1"/>
            </p:cNvPicPr>
            <p:nvPr/>
          </p:nvPicPr>
          <p:blipFill>
            <a:blip r:embed="rId3" cstate="print"/>
            <a:srcRect/>
            <a:stretch>
              <a:fillRect/>
            </a:stretch>
          </p:blipFill>
          <p:spPr bwMode="auto">
            <a:xfrm>
              <a:off x="1655" y="618"/>
              <a:ext cx="3468" cy="3630"/>
            </a:xfrm>
            <a:prstGeom prst="rect">
              <a:avLst/>
            </a:prstGeom>
            <a:noFill/>
            <a:ln w="25400">
              <a:noFill/>
              <a:miter lim="800000"/>
              <a:headEnd/>
              <a:tailEnd/>
            </a:ln>
            <a:effectLst/>
          </p:spPr>
        </p:pic>
        <p:sp>
          <p:nvSpPr>
            <p:cNvPr id="6" name="Rectangle 6"/>
            <p:cNvSpPr>
              <a:spLocks noChangeArrowheads="1"/>
            </p:cNvSpPr>
            <p:nvPr/>
          </p:nvSpPr>
          <p:spPr bwMode="auto">
            <a:xfrm>
              <a:off x="2109" y="1616"/>
              <a:ext cx="499" cy="2631"/>
            </a:xfrm>
            <a:prstGeom prst="rect">
              <a:avLst/>
            </a:prstGeom>
            <a:solidFill>
              <a:srgbClr val="FF6600">
                <a:alpha val="22000"/>
              </a:srgbClr>
            </a:solidFill>
            <a:ln w="25400">
              <a:noFill/>
              <a:miter lim="800000"/>
              <a:headEnd/>
              <a:tailEnd/>
            </a:ln>
            <a:effectLst/>
          </p:spPr>
          <p:txBody>
            <a:bodyPr wrap="none" lIns="90000" tIns="46800" rIns="90000" bIns="46800" anchor="ctr"/>
            <a:lstStyle/>
            <a:p>
              <a:endParaRPr lang="cs-CZ"/>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0"/>
          </p:nvPr>
        </p:nvSpPr>
        <p:spPr/>
        <p:txBody>
          <a:bodyPr/>
          <a:lstStyle/>
          <a:p>
            <a:r>
              <a:rPr lang="sl-SI" smtClean="0"/>
              <a:t>TD Seminar (CC)</a:t>
            </a:r>
            <a:endParaRPr lang="en-US" smtClean="0"/>
          </a:p>
        </p:txBody>
      </p:sp>
      <p:sp>
        <p:nvSpPr>
          <p:cNvPr id="51203" name="Rectangle 6"/>
          <p:cNvSpPr>
            <a:spLocks noGrp="1" noChangeArrowheads="1"/>
          </p:cNvSpPr>
          <p:nvPr>
            <p:ph idx="1"/>
          </p:nvPr>
        </p:nvSpPr>
        <p:spPr>
          <a:xfrm>
            <a:off x="604838" y="1600200"/>
            <a:ext cx="7929562" cy="4525963"/>
          </a:xfrm>
        </p:spPr>
        <p:txBody>
          <a:bodyPr/>
          <a:lstStyle/>
          <a:p>
            <a:pPr>
              <a:buFontTx/>
              <a:buNone/>
            </a:pPr>
            <a:r>
              <a:rPr lang="en-US" sz="1400" u="sng" dirty="0" smtClean="0"/>
              <a:t>AFTER THE COMPETITION</a:t>
            </a:r>
            <a:r>
              <a:rPr lang="en-US" sz="1400" dirty="0" smtClean="0"/>
              <a:t> </a:t>
            </a:r>
            <a:endParaRPr lang="cs-CZ" sz="1400" dirty="0" smtClean="0"/>
          </a:p>
          <a:p>
            <a:pPr>
              <a:buFontTx/>
              <a:buNone/>
            </a:pPr>
            <a:endParaRPr lang="ru-RU" sz="1400" dirty="0" smtClean="0"/>
          </a:p>
          <a:p>
            <a:r>
              <a:rPr lang="en-US" sz="1400" dirty="0" smtClean="0"/>
              <a:t>Call Jury meeting and receive reports from members</a:t>
            </a:r>
            <a:r>
              <a:rPr lang="cs-CZ" sz="1400" dirty="0" smtClean="0"/>
              <a:t> 	</a:t>
            </a:r>
            <a:r>
              <a:rPr lang="en-US" sz="1400" dirty="0" smtClean="0"/>
              <a:t>304.5.1	</a:t>
            </a:r>
            <a:endParaRPr lang="ru-RU" sz="1400" dirty="0" smtClean="0"/>
          </a:p>
          <a:p>
            <a:r>
              <a:rPr lang="en-US" sz="1400" dirty="0" smtClean="0"/>
              <a:t>Receive and consider any protests	</a:t>
            </a:r>
            <a:endParaRPr lang="ru-RU" sz="1400" dirty="0" smtClean="0"/>
          </a:p>
          <a:p>
            <a:r>
              <a:rPr lang="en-US" sz="1400" dirty="0" smtClean="0"/>
              <a:t>Receive and check unofficial results list</a:t>
            </a:r>
            <a:r>
              <a:rPr lang="cs-CZ" sz="1400" dirty="0" smtClean="0"/>
              <a:t> 		</a:t>
            </a:r>
            <a:r>
              <a:rPr lang="en-US" sz="1400" dirty="0" smtClean="0"/>
              <a:t>304.5.1</a:t>
            </a:r>
            <a:endParaRPr lang="ru-RU" sz="1400" dirty="0" smtClean="0"/>
          </a:p>
          <a:p>
            <a:r>
              <a:rPr lang="en-US" sz="1400" dirty="0" smtClean="0"/>
              <a:t>Agree expenses with </a:t>
            </a:r>
            <a:r>
              <a:rPr lang="en-US" sz="1400" dirty="0" err="1" smtClean="0"/>
              <a:t>organisers</a:t>
            </a:r>
            <a:r>
              <a:rPr lang="cs-CZ" sz="1400" dirty="0" smtClean="0"/>
              <a:t> 			</a:t>
            </a:r>
            <a:r>
              <a:rPr lang="en-US" sz="1400" dirty="0" smtClean="0"/>
              <a:t>305.	</a:t>
            </a:r>
            <a:endParaRPr lang="ru-RU" sz="1400" dirty="0" smtClean="0"/>
          </a:p>
          <a:p>
            <a:r>
              <a:rPr lang="en-US" sz="1400" dirty="0" smtClean="0"/>
              <a:t>Submit report to FIS within 3 days</a:t>
            </a:r>
            <a:r>
              <a:rPr lang="cs-CZ" sz="1400" dirty="0" smtClean="0"/>
              <a:t> 		</a:t>
            </a:r>
            <a:r>
              <a:rPr lang="en-US" sz="1400" dirty="0" smtClean="0"/>
              <a:t>304.5.2</a:t>
            </a:r>
            <a:endParaRPr lang="ru-RU" sz="1400" dirty="0" smtClean="0"/>
          </a:p>
        </p:txBody>
      </p:sp>
      <p:sp>
        <p:nvSpPr>
          <p:cNvPr id="5" name="Заголовок 1"/>
          <p:cNvSpPr txBox="1">
            <a:spLocks/>
          </p:cNvSpPr>
          <p:nvPr/>
        </p:nvSpPr>
        <p:spPr>
          <a:xfrm>
            <a:off x="457200" y="490662"/>
            <a:ext cx="8229600" cy="850106"/>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CHECKLIST FOR TDs FOR POPULAR RACES</a:t>
            </a:r>
            <a:r>
              <a:rPr kumimoji="0" lang="ru-RU" sz="3600" b="0" i="0" u="none" strike="noStrike" kern="1200" cap="none" spc="0" normalizeH="0" baseline="0" noProof="0" smtClean="0">
                <a:ln>
                  <a:noFill/>
                </a:ln>
                <a:solidFill>
                  <a:schemeClr val="tx1"/>
                </a:solidFill>
                <a:effectLst/>
                <a:uLnTx/>
                <a:uFillTx/>
                <a:latin typeface="+mj-lt"/>
                <a:ea typeface="+mj-ea"/>
                <a:cs typeface="+mj-cs"/>
              </a:rPr>
              <a:t/>
            </a:r>
            <a:br>
              <a:rPr kumimoji="0" lang="ru-RU" sz="3600" b="0" i="0" u="none" strike="noStrike" kern="1200" cap="none" spc="0" normalizeH="0" baseline="0" noProof="0" smtClean="0">
                <a:ln>
                  <a:noFill/>
                </a:ln>
                <a:solidFill>
                  <a:schemeClr val="tx1"/>
                </a:solidFill>
                <a:effectLst/>
                <a:uLnTx/>
                <a:uFillTx/>
                <a:latin typeface="+mj-lt"/>
                <a:ea typeface="+mj-ea"/>
                <a:cs typeface="+mj-cs"/>
              </a:rPr>
            </a:br>
            <a:endParaRPr kumimoji="0" lang="ru-RU"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062038" y="1428750"/>
            <a:ext cx="7181850" cy="538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3528" y="1844824"/>
            <a:ext cx="8686800" cy="3887341"/>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cs-CZ" sz="2000" b="1" i="0" u="none" strike="noStrike" kern="1200" cap="none" spc="0" normalizeH="0" baseline="0" noProof="0" dirty="0" err="1" smtClean="0">
                <a:ln>
                  <a:noFill/>
                </a:ln>
                <a:solidFill>
                  <a:schemeClr val="bg1">
                    <a:lumMod val="50000"/>
                  </a:schemeClr>
                </a:solidFill>
                <a:effectLst/>
                <a:uLnTx/>
                <a:uFillTx/>
                <a:cs typeface="Arial" pitchFamily="34" charset="0"/>
              </a:rPr>
              <a:t>Race</a:t>
            </a:r>
            <a:r>
              <a:rPr kumimoji="0" lang="cs-CZ" sz="2000" b="1" i="0" u="none" strike="noStrike" kern="1200" cap="none" spc="0" normalizeH="0" baseline="0" noProof="0" dirty="0" smtClean="0">
                <a:ln>
                  <a:noFill/>
                </a:ln>
                <a:solidFill>
                  <a:schemeClr val="bg1">
                    <a:lumMod val="50000"/>
                  </a:schemeClr>
                </a:solidFill>
                <a:effectLst/>
                <a:uLnTx/>
                <a:uFillTx/>
                <a:cs typeface="Arial" pitchFamily="34" charset="0"/>
              </a:rPr>
              <a:t> Point </a:t>
            </a:r>
            <a:r>
              <a:rPr lang="cs-CZ" sz="2000" b="1" dirty="0" smtClean="0">
                <a:solidFill>
                  <a:schemeClr val="bg1">
                    <a:lumMod val="50000"/>
                  </a:schemeClr>
                </a:solidFill>
                <a:cs typeface="Arial" pitchFamily="34" charset="0"/>
              </a:rPr>
              <a:t>C</a:t>
            </a:r>
            <a:r>
              <a:rPr kumimoji="0" lang="cs-CZ" sz="2000" b="1" i="0" u="none" strike="noStrike" kern="1200" cap="none" spc="0" normalizeH="0" baseline="0" noProof="0" dirty="0" err="1" smtClean="0">
                <a:ln>
                  <a:noFill/>
                </a:ln>
                <a:solidFill>
                  <a:schemeClr val="bg1">
                    <a:lumMod val="50000"/>
                  </a:schemeClr>
                </a:solidFill>
                <a:effectLst/>
                <a:uLnTx/>
                <a:uFillTx/>
                <a:cs typeface="Arial" pitchFamily="34" charset="0"/>
              </a:rPr>
              <a:t>alculation</a:t>
            </a:r>
            <a:endParaRPr kumimoji="0" lang="cs-CZ" sz="2000" b="1" i="0" u="none" strike="noStrike" kern="1200" cap="none" spc="0" normalizeH="0" baseline="0" noProof="0" dirty="0" smtClean="0">
              <a:ln>
                <a:noFill/>
              </a:ln>
              <a:solidFill>
                <a:schemeClr val="bg1">
                  <a:lumMod val="50000"/>
                </a:schemeClr>
              </a:solidFill>
              <a:effectLst/>
              <a:uLnTx/>
              <a:uFillTx/>
              <a:cs typeface="Arial" pitchFamily="34" charset="0"/>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Calculated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by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computer</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x  double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check</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some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data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inputs</a:t>
            </a: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cs-CZ" sz="2000" dirty="0" smtClean="0">
                <a:solidFill>
                  <a:schemeClr val="tx1">
                    <a:tint val="75000"/>
                  </a:schemeClr>
                </a:solidFill>
              </a:rPr>
              <a:t>m</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in. 5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r</a:t>
            </a:r>
            <a:r>
              <a:rPr kumimoji="0" lang="en-US"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anked</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a</a:t>
            </a:r>
            <a:r>
              <a:rPr kumimoji="0" lang="en-US"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thletes</a:t>
            </a: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a:t>
            </a:r>
            <a:r>
              <a:rPr kumimoji="0" lang="en-US"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thletes</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with FIS Codes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all</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competition</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l</a:t>
            </a:r>
            <a:r>
              <a:rPr kumimoji="0" lang="en-US"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ist</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s</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Char char="•"/>
              <a:tabLst/>
              <a:defRPr/>
            </a:pPr>
            <a:r>
              <a:rPr lang="cs-CZ" sz="2000" dirty="0" smtClean="0">
                <a:solidFill>
                  <a:schemeClr val="tx1">
                    <a:tint val="75000"/>
                  </a:schemeClr>
                </a:solidFill>
              </a:rPr>
              <a:t> </a:t>
            </a:r>
            <a:r>
              <a:rPr lang="cs-CZ" sz="2000" dirty="0" err="1" smtClean="0">
                <a:solidFill>
                  <a:schemeClr val="tx1">
                    <a:tint val="75000"/>
                  </a:schemeClr>
                </a:solidFill>
              </a:rPr>
              <a:t>correct</a:t>
            </a:r>
            <a:r>
              <a:rPr lang="cs-CZ" sz="2000" dirty="0" smtClean="0">
                <a:solidFill>
                  <a:schemeClr val="tx1">
                    <a:tint val="75000"/>
                  </a:schemeClr>
                </a:solidFill>
              </a:rPr>
              <a:t> </a:t>
            </a:r>
            <a:r>
              <a:rPr lang="cs-CZ" sz="2000" dirty="0" err="1" smtClean="0">
                <a:solidFill>
                  <a:schemeClr val="tx1">
                    <a:tint val="75000"/>
                  </a:schemeClr>
                </a:solidFill>
              </a:rPr>
              <a:t>comp.format</a:t>
            </a: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Factor Competition </a:t>
            </a: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F</a:t>
            </a:r>
            <a:r>
              <a:rPr kumimoji="0" lang="en-US" sz="2000" b="1" i="0" u="none" strike="noStrike" kern="1200" cap="none" spc="0" normalizeH="0" baseline="0" noProof="0" dirty="0" err="1" smtClean="0">
                <a:ln>
                  <a:noFill/>
                </a:ln>
                <a:solidFill>
                  <a:schemeClr val="tx1">
                    <a:tint val="75000"/>
                  </a:schemeClr>
                </a:solidFill>
                <a:effectLst/>
                <a:uLnTx/>
                <a:uFillTx/>
                <a:latin typeface="+mn-lt"/>
                <a:ea typeface="+mn-ea"/>
                <a:cs typeface="+mn-cs"/>
              </a:rPr>
              <a:t>ormat</a:t>
            </a:r>
            <a:endPar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Factor 800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Competitions with interval start</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Factor 1200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Sprints and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Pursuit</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en-US" sz="2000" i="0" u="none" strike="noStrike" kern="1200" cap="none" spc="0" normalizeH="0" baseline="0" noProof="0" dirty="0" smtClean="0">
                <a:ln>
                  <a:noFill/>
                </a:ln>
                <a:solidFill>
                  <a:schemeClr val="tx1">
                    <a:tint val="75000"/>
                  </a:schemeClr>
                </a:solidFill>
                <a:effectLst/>
                <a:uLnTx/>
                <a:uFillTx/>
                <a:latin typeface="+mn-lt"/>
                <a:ea typeface="+mn-ea"/>
                <a:cs typeface="+mn-cs"/>
              </a:rPr>
              <a:t>with a break</a:t>
            </a:r>
            <a:r>
              <a:rPr kumimoji="0" lang="cs-CZ" sz="2000" i="0" u="none" strike="noStrike" kern="1200" cap="none" spc="0" normalizeH="0" baseline="0" noProof="0" dirty="0" smtClean="0">
                <a:ln>
                  <a:noFill/>
                </a:ln>
                <a:solidFill>
                  <a:schemeClr val="tx1">
                    <a:tint val="75000"/>
                  </a:schemeClr>
                </a:solidFill>
                <a:effectLst/>
                <a:uLnTx/>
                <a:uFillTx/>
                <a:latin typeface="+mn-lt"/>
                <a:ea typeface="+mn-ea"/>
                <a:cs typeface="+mn-cs"/>
              </a:rPr>
              <a:t>)</a:t>
            </a:r>
            <a:endParaRPr kumimoji="0" lang="en-US" sz="200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Factor 1400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Competitions with Mass start and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Skithlon</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en-US" sz="2000" i="0" u="none" strike="noStrike" kern="1200" cap="none" spc="0" normalizeH="0" baseline="0" noProof="0" dirty="0" smtClean="0">
                <a:ln>
                  <a:noFill/>
                </a:ln>
                <a:solidFill>
                  <a:schemeClr val="tx1">
                    <a:tint val="75000"/>
                  </a:schemeClr>
                </a:solidFill>
                <a:effectLst/>
                <a:uLnTx/>
                <a:uFillTx/>
                <a:latin typeface="+mn-lt"/>
                <a:ea typeface="+mn-ea"/>
                <a:cs typeface="+mn-cs"/>
              </a:rPr>
              <a:t>without a break</a:t>
            </a:r>
            <a:r>
              <a:rPr kumimoji="0" lang="cs-CZ" sz="2000" i="0" u="none" strike="noStrike" kern="1200" cap="none" spc="0" normalizeH="0" baseline="0" noProof="0" dirty="0" smtClean="0">
                <a:ln>
                  <a:noFill/>
                </a:ln>
                <a:solidFill>
                  <a:schemeClr val="tx1">
                    <a:tint val="75000"/>
                  </a:schemeClr>
                </a:solidFill>
                <a:effectLst/>
                <a:uLnTx/>
                <a:uFillTx/>
                <a:latin typeface="+mn-lt"/>
                <a:ea typeface="+mn-ea"/>
                <a:cs typeface="+mn-cs"/>
              </a:rPr>
              <a:t>)</a:t>
            </a:r>
            <a:endParaRPr kumimoji="0" lang="en-US" sz="200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79512" y="1700808"/>
            <a:ext cx="8424863" cy="4247952"/>
          </a:xfrm>
          <a:prstGeom prst="rect">
            <a:avLst/>
          </a:prstGeom>
          <a:noFill/>
          <a:ln/>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None/>
              <a:tabLst/>
              <a:defRPr/>
            </a:pPr>
            <a:r>
              <a:rPr kumimoji="0" lang="cs-CZ" sz="2000" b="1" i="0" u="none" strike="noStrike" kern="1200" cap="none" spc="0" normalizeH="0" baseline="0" noProof="0" dirty="0" err="1" smtClean="0">
                <a:ln>
                  <a:noFill/>
                </a:ln>
                <a:solidFill>
                  <a:schemeClr val="tx1">
                    <a:tint val="75000"/>
                  </a:schemeClr>
                </a:solidFill>
                <a:effectLst/>
                <a:uLnTx/>
                <a:uFillTx/>
                <a:latin typeface="+mn-lt"/>
                <a:ea typeface="+mn-ea"/>
                <a:cs typeface="+mn-cs"/>
              </a:rPr>
              <a:t>Race</a:t>
            </a:r>
            <a:r>
              <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rPr>
              <a:t> Point </a:t>
            </a:r>
            <a:r>
              <a:rPr kumimoji="0" lang="cs-CZ" sz="2000" b="1" i="0" u="none" strike="noStrike" kern="1200" cap="none" spc="0" normalizeH="0" baseline="0" noProof="0" dirty="0" err="1" smtClean="0">
                <a:ln>
                  <a:noFill/>
                </a:ln>
                <a:solidFill>
                  <a:schemeClr val="tx1">
                    <a:tint val="75000"/>
                  </a:schemeClr>
                </a:solidFill>
                <a:effectLst/>
                <a:uLnTx/>
                <a:uFillTx/>
                <a:latin typeface="+mn-lt"/>
                <a:ea typeface="+mn-ea"/>
                <a:cs typeface="+mn-cs"/>
              </a:rPr>
              <a:t>Formula</a:t>
            </a:r>
            <a:endParaRPr kumimoji="0" lang="cs-CZ" sz="20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P 	= Race points</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a:t>
            </a:r>
            <a:r>
              <a:rPr kumimoji="0" lang="en-US" sz="2000" b="0" i="0" u="none" strike="noStrike" kern="1200" cap="none" spc="0" normalizeH="0" baseline="-25000" noProof="0" dirty="0" err="1" smtClean="0">
                <a:ln>
                  <a:noFill/>
                </a:ln>
                <a:solidFill>
                  <a:schemeClr val="tx1">
                    <a:tint val="75000"/>
                  </a:schemeClr>
                </a:solidFill>
                <a:effectLst/>
                <a:uLnTx/>
                <a:uFillTx/>
                <a:latin typeface="+mn-lt"/>
                <a:ea typeface="+mn-ea"/>
                <a:cs typeface="+mn-cs"/>
              </a:rPr>
              <a:t>x</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 Time of competitor </a:t>
            </a:r>
            <a:r>
              <a:rPr kumimoji="0" lang="sl-SI" sz="2000" b="0" i="0" u="none" strike="noStrike" kern="1200" cap="none" spc="0" normalizeH="0" baseline="0" noProof="0" dirty="0" smtClean="0">
                <a:ln>
                  <a:noFill/>
                </a:ln>
                <a:solidFill>
                  <a:schemeClr val="tx1">
                    <a:tint val="75000"/>
                  </a:schemeClr>
                </a:solidFill>
                <a:effectLst/>
                <a:uLnTx/>
                <a:uFillTx/>
                <a:latin typeface="+mn-lt"/>
                <a:ea typeface="+mn-ea"/>
                <a:cs typeface="+mn-cs"/>
              </a:rPr>
              <a:t>X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in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seconds]</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tint val="75000"/>
                  </a:schemeClr>
                </a:solidFill>
                <a:effectLst/>
                <a:uLnTx/>
                <a:uFillTx/>
                <a:latin typeface="+mn-lt"/>
                <a:ea typeface="+mn-ea"/>
                <a:cs typeface="+mn-cs"/>
              </a:rPr>
              <a:t>0</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 Time of winner [</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in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seconds]</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F 	= Factor</a:t>
            </a: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points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shall</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be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rounded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down</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from</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four</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thousandths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of</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 point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downwards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and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rounded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up</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from</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five</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thousandths</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of</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 point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upward</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e.g</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23.654 = 23.65 </a:t>
            </a:r>
            <a:r>
              <a:rPr kumimoji="0" lang="cs-CZ"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or</a:t>
            </a:r>
            <a:r>
              <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rPr>
              <a:t> 23.849 = 23.85).</a:t>
            </a:r>
            <a:endParaRPr kumimoji="0" lang="cs-CZ"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 name="Picture 5"/>
          <p:cNvPicPr>
            <a:picLocks noChangeAspect="1" noChangeArrowheads="1"/>
          </p:cNvPicPr>
          <p:nvPr/>
        </p:nvPicPr>
        <p:blipFill>
          <a:blip r:embed="rId2" cstate="print"/>
          <a:srcRect/>
          <a:stretch>
            <a:fillRect/>
          </a:stretch>
        </p:blipFill>
        <p:spPr bwMode="auto">
          <a:xfrm>
            <a:off x="4787900" y="2276475"/>
            <a:ext cx="4200525" cy="2108200"/>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844824"/>
            <a:ext cx="8229600" cy="4104455"/>
          </a:xfrm>
          <a:prstGeom prst="rect">
            <a:avLst/>
          </a:prstGeom>
        </p:spPr>
        <p:txBody>
          <a:bodyPr vert="horz" lIns="91440" tIns="45720" rIns="91440" bIns="45720" rtlCol="0">
            <a:normAutofit fontScale="92500" lnSpcReduction="10000"/>
          </a:bodyPr>
          <a:lstStyle/>
          <a:p>
            <a:pPr>
              <a:lnSpc>
                <a:spcPct val="90000"/>
              </a:lnSpc>
              <a:spcBef>
                <a:spcPct val="20000"/>
              </a:spcBef>
              <a:defRPr/>
            </a:pPr>
            <a:r>
              <a:rPr lang="cs-CZ" sz="2000" b="1" dirty="0" err="1" smtClean="0">
                <a:solidFill>
                  <a:schemeClr val="tx1">
                    <a:tint val="75000"/>
                  </a:schemeClr>
                </a:solidFill>
              </a:rPr>
              <a:t>Race</a:t>
            </a:r>
            <a:r>
              <a:rPr lang="cs-CZ" sz="2000" b="1" dirty="0" smtClean="0">
                <a:solidFill>
                  <a:schemeClr val="tx1">
                    <a:tint val="75000"/>
                  </a:schemeClr>
                </a:solidFill>
              </a:rPr>
              <a:t> Penalty</a:t>
            </a:r>
          </a:p>
          <a:p>
            <a:pPr>
              <a:lnSpc>
                <a:spcPct val="90000"/>
              </a:lnSpc>
              <a:spcBef>
                <a:spcPct val="20000"/>
              </a:spcBef>
              <a:defRPr/>
            </a:pPr>
            <a:endParaRPr lang="en-US" sz="2000" b="1" dirty="0" smtClean="0">
              <a:solidFill>
                <a:schemeClr val="tx1">
                  <a:tint val="75000"/>
                </a:schemeClr>
              </a:solidFill>
            </a:endParaRPr>
          </a:p>
          <a:p>
            <a:pPr marL="0" marR="0" lvl="0" indent="0" defTabSz="914400" rtl="0" eaLnBrk="1" fontAlgn="auto" latinLnBrk="0" hangingPunct="1">
              <a:lnSpc>
                <a:spcPct val="9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The importance of a competition is determined by the quality of the competitors participating. This quality affects the calculation of the race penalty.</a:t>
            </a: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algn="ctr">
              <a:lnSpc>
                <a:spcPct val="90000"/>
              </a:lnSpc>
              <a:spcBef>
                <a:spcPct val="20000"/>
              </a:spcBef>
              <a:defRPr/>
            </a:pPr>
            <a:r>
              <a:rPr lang="cs-CZ" sz="2000" b="1" u="sng" dirty="0" err="1" smtClean="0">
                <a:solidFill>
                  <a:schemeClr val="tx1">
                    <a:tint val="75000"/>
                  </a:schemeClr>
                </a:solidFill>
              </a:rPr>
              <a:t>Race</a:t>
            </a:r>
            <a:r>
              <a:rPr lang="cs-CZ" sz="2000" b="1" u="sng" dirty="0" smtClean="0">
                <a:solidFill>
                  <a:schemeClr val="tx1">
                    <a:tint val="75000"/>
                  </a:schemeClr>
                </a:solidFill>
              </a:rPr>
              <a:t> </a:t>
            </a:r>
            <a:r>
              <a:rPr lang="cs-CZ" sz="2000" b="1" u="sng" dirty="0" err="1" smtClean="0">
                <a:solidFill>
                  <a:schemeClr val="tx1">
                    <a:tint val="75000"/>
                  </a:schemeClr>
                </a:solidFill>
              </a:rPr>
              <a:t>points</a:t>
            </a:r>
            <a:r>
              <a:rPr lang="cs-CZ" sz="2000" b="1" u="sng" dirty="0" smtClean="0">
                <a:solidFill>
                  <a:schemeClr val="tx1">
                    <a:tint val="75000"/>
                  </a:schemeClr>
                </a:solidFill>
              </a:rPr>
              <a:t> + </a:t>
            </a:r>
            <a:r>
              <a:rPr lang="cs-CZ" sz="2000" b="1" u="sng" dirty="0" err="1" smtClean="0">
                <a:solidFill>
                  <a:schemeClr val="tx1">
                    <a:tint val="75000"/>
                  </a:schemeClr>
                </a:solidFill>
              </a:rPr>
              <a:t>Race</a:t>
            </a:r>
            <a:r>
              <a:rPr lang="cs-CZ" sz="2000" b="1" u="sng" dirty="0" smtClean="0">
                <a:solidFill>
                  <a:schemeClr val="tx1">
                    <a:tint val="75000"/>
                  </a:schemeClr>
                </a:solidFill>
              </a:rPr>
              <a:t> penalty = FIS </a:t>
            </a:r>
            <a:r>
              <a:rPr lang="cs-CZ" sz="2000" b="1" u="sng" dirty="0" err="1" smtClean="0">
                <a:solidFill>
                  <a:schemeClr val="tx1">
                    <a:tint val="75000"/>
                  </a:schemeClr>
                </a:solidFill>
              </a:rPr>
              <a:t>points</a:t>
            </a:r>
            <a:endParaRPr lang="cs-CZ" sz="2000" b="1" u="sng" dirty="0" smtClean="0">
              <a:solidFill>
                <a:schemeClr val="tx1">
                  <a:tint val="75000"/>
                </a:schemeClr>
              </a:solidFill>
            </a:endParaRPr>
          </a:p>
          <a:p>
            <a:pPr marL="0" marR="0" lvl="0" indent="0" defTabSz="914400" rtl="0" eaLnBrk="1" fontAlgn="auto" latinLnBrk="0" hangingPunct="1">
              <a:lnSpc>
                <a:spcPct val="9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The race points gained in the competition and calculated according to the formula, plus the calculated race penalty will give each classified competitor the FIS points of the competition.</a:t>
            </a: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a:spcBef>
                <a:spcPct val="20000"/>
              </a:spcBef>
              <a:defRPr/>
            </a:pPr>
            <a:endParaRPr lang="cs-CZ" sz="2000" b="1" dirty="0" smtClean="0">
              <a:solidFill>
                <a:schemeClr val="tx1">
                  <a:tint val="75000"/>
                </a:schemeClr>
              </a:solidFill>
            </a:endParaRPr>
          </a:p>
          <a:p>
            <a:pPr lvl="0">
              <a:spcBef>
                <a:spcPct val="20000"/>
              </a:spcBef>
              <a:defRPr/>
            </a:pPr>
            <a:r>
              <a:rPr lang="en-US" sz="2000" b="1" dirty="0" smtClean="0">
                <a:solidFill>
                  <a:schemeClr val="tx1">
                    <a:tint val="75000"/>
                  </a:schemeClr>
                </a:solidFill>
              </a:rPr>
              <a:t>Round Race Penalty </a:t>
            </a:r>
            <a:r>
              <a:rPr lang="cs-CZ" sz="2000" b="1" dirty="0" smtClean="0">
                <a:solidFill>
                  <a:schemeClr val="tx1">
                    <a:tint val="75000"/>
                  </a:schemeClr>
                </a:solidFill>
              </a:rPr>
              <a:t>to </a:t>
            </a:r>
            <a:r>
              <a:rPr lang="en-US" sz="2000" b="1" dirty="0" smtClean="0">
                <a:solidFill>
                  <a:schemeClr val="tx1">
                    <a:tint val="75000"/>
                  </a:schemeClr>
                </a:solidFill>
              </a:rPr>
              <a:t>2 decimal points</a:t>
            </a:r>
          </a:p>
          <a:p>
            <a:pPr lvl="1">
              <a:spcBef>
                <a:spcPct val="20000"/>
              </a:spcBef>
              <a:defRPr/>
            </a:pPr>
            <a:r>
              <a:rPr lang="en-US" sz="2000" dirty="0" smtClean="0">
                <a:solidFill>
                  <a:schemeClr val="tx1">
                    <a:tint val="75000"/>
                  </a:schemeClr>
                </a:solidFill>
              </a:rPr>
              <a:t>20,113	</a:t>
            </a:r>
            <a:r>
              <a:rPr lang="en-US" sz="2000" dirty="0" smtClean="0">
                <a:solidFill>
                  <a:schemeClr val="tx1">
                    <a:tint val="75000"/>
                  </a:schemeClr>
                </a:solidFill>
                <a:sym typeface="Wingdings" pitchFamily="2" charset="2"/>
              </a:rPr>
              <a:t> 20,11</a:t>
            </a:r>
          </a:p>
          <a:p>
            <a:pPr lvl="1">
              <a:spcBef>
                <a:spcPct val="20000"/>
              </a:spcBef>
              <a:defRPr/>
            </a:pPr>
            <a:r>
              <a:rPr lang="en-US" sz="2000" dirty="0" smtClean="0">
                <a:solidFill>
                  <a:schemeClr val="tx1">
                    <a:tint val="75000"/>
                  </a:schemeClr>
                </a:solidFill>
                <a:sym typeface="Wingdings" pitchFamily="2" charset="2"/>
              </a:rPr>
              <a:t>20,115	 20,12</a:t>
            </a:r>
          </a:p>
          <a:p>
            <a:pPr marL="0" marR="0" lvl="0" indent="0" defTabSz="914400" rtl="0" eaLnBrk="1" fontAlgn="auto" latinLnBrk="0" hangingPunct="1">
              <a:lnSpc>
                <a:spcPct val="9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Tx/>
              <a:buNone/>
              <a:tabLst/>
              <a:defRPr/>
            </a:pPr>
            <a:endParaRPr kumimoji="0" lang="cs-CZ"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2262</Words>
  <Application>Microsoft Office PowerPoint</Application>
  <PresentationFormat>Předvádění na obrazovce (4:3)</PresentationFormat>
  <Paragraphs>435</Paragraphs>
  <Slides>50</Slides>
  <Notes>0</Notes>
  <HiddenSlides>0</HiddenSlides>
  <MMClips>0</MMClips>
  <ScaleCrop>false</ScaleCrop>
  <HeadingPairs>
    <vt:vector size="4" baseType="variant">
      <vt:variant>
        <vt:lpstr>Motiv</vt:lpstr>
      </vt:variant>
      <vt:variant>
        <vt:i4>1</vt:i4>
      </vt:variant>
      <vt:variant>
        <vt:lpstr>Nadpisy snímků</vt:lpstr>
      </vt:variant>
      <vt:variant>
        <vt:i4>50</vt:i4>
      </vt:variant>
    </vt:vector>
  </HeadingPairs>
  <TitlesOfParts>
    <vt:vector size="51" baseType="lpstr">
      <vt:lpstr>Officeova tema</vt:lpstr>
      <vt:lpstr>FIS Points System</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http://www.fis-ski.com</vt:lpstr>
      <vt:lpstr>Snímek 17</vt:lpstr>
      <vt:lpstr>Snímek 18</vt:lpstr>
      <vt:lpstr>Snímek 19</vt:lpstr>
      <vt:lpstr>Snímek 20</vt:lpstr>
      <vt:lpstr>Snímek 21</vt:lpstr>
      <vt:lpstr>FIS Popular Races</vt:lpstr>
      <vt:lpstr>Snímek 23</vt:lpstr>
      <vt:lpstr>Snímek 24</vt:lpstr>
      <vt:lpstr>Snímek 25</vt:lpstr>
      <vt:lpstr>Snímek 26</vt:lpstr>
      <vt:lpstr>Snímek 27</vt:lpstr>
      <vt:lpstr>http://www.fis-ski.com</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Uroš Ponikvar</dc:creator>
  <cp:lastModifiedBy>Jakub Vodrážka</cp:lastModifiedBy>
  <cp:revision>67</cp:revision>
  <dcterms:created xsi:type="dcterms:W3CDTF">2011-10-15T18:24:23Z</dcterms:created>
  <dcterms:modified xsi:type="dcterms:W3CDTF">2011-11-05T11:27:31Z</dcterms:modified>
</cp:coreProperties>
</file>